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>
  <p:sldMasterIdLst>
    <p:sldMasterId id="2147483648" r:id="rId4"/>
  </p:sldMasterIdLst>
  <p:notesMasterIdLst>
    <p:notesMasterId r:id="rId12"/>
  </p:notesMasterIdLst>
  <p:sldIdLst>
    <p:sldId id="313" r:id="rId5"/>
    <p:sldId id="348" r:id="rId6"/>
    <p:sldId id="342" r:id="rId7"/>
    <p:sldId id="344" r:id="rId8"/>
    <p:sldId id="350" r:id="rId9"/>
    <p:sldId id="347" r:id="rId10"/>
    <p:sldId id="349" r:id="rId11"/>
  </p:sldIdLst>
  <p:sldSz cx="9144000" cy="6858000" type="screen4x3"/>
  <p:notesSz cx="6807200" cy="9939338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29">
          <p15:clr>
            <a:srgbClr val="A4A3A4"/>
          </p15:clr>
        </p15:guide>
        <p15:guide id="2" orient="horz" pos="164">
          <p15:clr>
            <a:srgbClr val="A4A3A4"/>
          </p15:clr>
        </p15:guide>
        <p15:guide id="3" orient="horz" pos="504">
          <p15:clr>
            <a:srgbClr val="A4A3A4"/>
          </p15:clr>
        </p15:guide>
        <p15:guide id="4" orient="horz" pos="3385">
          <p15:clr>
            <a:srgbClr val="A4A3A4"/>
          </p15:clr>
        </p15:guide>
        <p15:guide id="5" orient="horz" pos="391">
          <p15:clr>
            <a:srgbClr val="A4A3A4"/>
          </p15:clr>
        </p15:guide>
        <p15:guide id="6" pos="158">
          <p15:clr>
            <a:srgbClr val="A4A3A4"/>
          </p15:clr>
        </p15:guide>
        <p15:guide id="7" pos="5602">
          <p15:clr>
            <a:srgbClr val="A4A3A4"/>
          </p15:clr>
        </p15:guide>
        <p15:guide id="8" pos="2789">
          <p15:clr>
            <a:srgbClr val="A4A3A4"/>
          </p15:clr>
        </p15:guide>
        <p15:guide id="9" pos="297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0000"/>
    <a:srgbClr val="969696"/>
    <a:srgbClr val="00506E"/>
    <a:srgbClr val="FF0066"/>
    <a:srgbClr val="5F5F5F"/>
    <a:srgbClr val="4D4D4D"/>
    <a:srgbClr val="292929"/>
    <a:srgbClr val="333333"/>
    <a:srgbClr val="820000"/>
    <a:srgbClr val="F0D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79" autoAdjust="0"/>
    <p:restoredTop sz="96104" autoAdjust="0"/>
  </p:normalViewPr>
  <p:slideViewPr>
    <p:cSldViewPr showGuides="1">
      <p:cViewPr>
        <p:scale>
          <a:sx n="124" d="100"/>
          <a:sy n="124" d="100"/>
        </p:scale>
        <p:origin x="1016" y="-160"/>
      </p:cViewPr>
      <p:guideLst>
        <p:guide orient="horz" pos="3929"/>
        <p:guide orient="horz" pos="164"/>
        <p:guide orient="horz" pos="504"/>
        <p:guide orient="horz" pos="3385"/>
        <p:guide orient="horz" pos="391"/>
        <p:guide pos="158"/>
        <p:guide pos="5602"/>
        <p:guide pos="2789"/>
        <p:guide pos="29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7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E22AB-730F-4C4B-A6E7-89E97B93078F}" type="datetimeFigureOut">
              <a:rPr kumimoji="1" lang="ja-JP" altLang="en-US" smtClean="0"/>
              <a:t>2016/1/23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38E3F1-FAA5-4043-BB02-BBDB9D30AF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114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>
            <a:spLocks noGrp="1"/>
          </p:cNvSpPr>
          <p:nvPr>
            <p:ph type="ctrTitle"/>
          </p:nvPr>
        </p:nvSpPr>
        <p:spPr>
          <a:xfrm>
            <a:off x="360000" y="802113"/>
            <a:ext cx="8424000" cy="2079287"/>
          </a:xfrm>
          <a:prstGeom prst="rect">
            <a:avLst/>
          </a:prstGeom>
          <a:noFill/>
        </p:spPr>
        <p:txBody>
          <a:bodyPr anchor="b" anchorCtr="0">
            <a:normAutofit/>
          </a:bodyPr>
          <a:lstStyle>
            <a:lvl1pPr algn="l">
              <a:defRPr sz="3600" b="1">
                <a:solidFill>
                  <a:srgbClr val="C00000"/>
                </a:solidFill>
                <a:latin typeface="+mj-ea"/>
                <a:ea typeface="+mj-ea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/>
          </p:nvPr>
        </p:nvSpPr>
        <p:spPr>
          <a:xfrm>
            <a:off x="360000" y="3249612"/>
            <a:ext cx="8424000" cy="211438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dirty="0" smtClean="0"/>
              <a:t>マスター サブタイトルの書式設定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3377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コネクタ 5"/>
          <p:cNvCxnSpPr/>
          <p:nvPr userDrawn="1"/>
        </p:nvCxnSpPr>
        <p:spPr>
          <a:xfrm>
            <a:off x="323528" y="2304582"/>
            <a:ext cx="8461697" cy="0"/>
          </a:xfrm>
          <a:prstGeom prst="line">
            <a:avLst/>
          </a:prstGeom>
          <a:ln w="28575"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9656" y="1916509"/>
            <a:ext cx="8229600" cy="360363"/>
          </a:xfrm>
        </p:spPr>
        <p:txBody>
          <a:bodyPr/>
          <a:lstStyle>
            <a:lvl1pPr algn="l">
              <a:defRPr sz="2400">
                <a:solidFill>
                  <a:schemeClr val="tx1"/>
                </a:solidFill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0"/>
          </p:nvPr>
        </p:nvSpPr>
        <p:spPr>
          <a:xfrm>
            <a:off x="351238" y="2416816"/>
            <a:ext cx="8181202" cy="2520950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buClrTx/>
              <a:defRPr sz="2000"/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635237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コネクタ 5"/>
          <p:cNvCxnSpPr/>
          <p:nvPr userDrawn="1"/>
        </p:nvCxnSpPr>
        <p:spPr>
          <a:xfrm>
            <a:off x="323528" y="2304582"/>
            <a:ext cx="8461697" cy="0"/>
          </a:xfrm>
          <a:prstGeom prst="line">
            <a:avLst/>
          </a:prstGeom>
          <a:ln w="28575"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プレースホルダー 9"/>
          <p:cNvSpPr>
            <a:spLocks noGrp="1"/>
          </p:cNvSpPr>
          <p:nvPr>
            <p:ph type="body" sz="quarter" idx="10"/>
          </p:nvPr>
        </p:nvSpPr>
        <p:spPr>
          <a:xfrm>
            <a:off x="351238" y="2416816"/>
            <a:ext cx="8181202" cy="2520950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buClrTx/>
              <a:defRPr sz="2000"/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3" name="テキスト ボックス 2"/>
          <p:cNvSpPr txBox="1"/>
          <p:nvPr userDrawn="1"/>
        </p:nvSpPr>
        <p:spPr>
          <a:xfrm>
            <a:off x="279656" y="1815207"/>
            <a:ext cx="2160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/>
              <a:t>Appendix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04783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360000" y="252000"/>
            <a:ext cx="8424000" cy="360000"/>
          </a:xfrm>
          <a:prstGeom prst="rect">
            <a:avLst/>
          </a:prstGeom>
          <a:noFill/>
        </p:spPr>
        <p:txBody>
          <a:bodyPr anchor="ctr" anchorCtr="1">
            <a:noAutofit/>
          </a:bodyPr>
          <a:lstStyle>
            <a:lvl1pPr algn="ctr">
              <a:defRPr sz="2500" b="1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</a:defRPr>
            </a:lvl1pPr>
          </a:lstStyle>
          <a:p>
            <a:r>
              <a:rPr kumimoji="1" lang="ja-JP" altLang="en-US" dirty="0" smtClean="0"/>
              <a:t>スライドタイトル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50825" y="800100"/>
            <a:ext cx="8642350" cy="5437188"/>
          </a:xfrm>
        </p:spPr>
        <p:txBody>
          <a:bodyPr/>
          <a:lstStyle>
            <a:lvl2pPr marL="449263" indent="-182563">
              <a:defRPr/>
            </a:lvl2pPr>
            <a:lvl3pPr marL="625475" indent="-176213">
              <a:defRPr/>
            </a:lvl3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720305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360000" y="252000"/>
            <a:ext cx="8424000" cy="360000"/>
          </a:xfrm>
          <a:prstGeom prst="rect">
            <a:avLst/>
          </a:prstGeom>
          <a:noFill/>
        </p:spPr>
        <p:txBody>
          <a:bodyPr anchor="ctr" anchorCtr="1">
            <a:noAutofit/>
          </a:bodyPr>
          <a:lstStyle>
            <a:lvl1pPr algn="ctr">
              <a:defRPr sz="2500" b="1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</a:defRPr>
            </a:lvl1pPr>
          </a:lstStyle>
          <a:p>
            <a:r>
              <a:rPr kumimoji="1" lang="ja-JP" altLang="en-US" dirty="0" smtClean="0"/>
              <a:t>スライドタイトル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50825" y="800100"/>
            <a:ext cx="8642350" cy="4933156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</p:txBody>
      </p:sp>
      <p:sp>
        <p:nvSpPr>
          <p:cNvPr id="4" name="テキスト プレースホルダー 20"/>
          <p:cNvSpPr>
            <a:spLocks noGrp="1"/>
          </p:cNvSpPr>
          <p:nvPr>
            <p:ph type="body" sz="quarter" idx="14" hasCustomPrompt="1"/>
          </p:nvPr>
        </p:nvSpPr>
        <p:spPr>
          <a:xfrm>
            <a:off x="250825" y="5878353"/>
            <a:ext cx="8642350" cy="360423"/>
          </a:xfrm>
        </p:spPr>
        <p:txBody>
          <a:bodyPr anchor="ctr" anchorCtr="0">
            <a:normAutofit/>
          </a:bodyPr>
          <a:lstStyle>
            <a:lvl1pPr marL="271463" indent="-271463">
              <a:spcBef>
                <a:spcPts val="0"/>
              </a:spcBef>
              <a:buFontTx/>
              <a:buNone/>
              <a:defRPr sz="800"/>
            </a:lvl1pPr>
          </a:lstStyle>
          <a:p>
            <a:pPr lvl="0"/>
            <a:r>
              <a:rPr kumimoji="1" lang="ja-JP" altLang="en-US" dirty="0" smtClean="0"/>
              <a:t>注記：</a:t>
            </a:r>
          </a:p>
        </p:txBody>
      </p:sp>
      <p:sp>
        <p:nvSpPr>
          <p:cNvPr id="5" name="テキスト プレースホルダー 20"/>
          <p:cNvSpPr>
            <a:spLocks noGrp="1"/>
          </p:cNvSpPr>
          <p:nvPr>
            <p:ph type="body" sz="quarter" idx="15" hasCustomPrompt="1"/>
          </p:nvPr>
        </p:nvSpPr>
        <p:spPr>
          <a:xfrm>
            <a:off x="6732240" y="1"/>
            <a:ext cx="2411760" cy="252000"/>
          </a:xfrm>
        </p:spPr>
        <p:txBody>
          <a:bodyPr anchor="ctr" anchorCtr="0">
            <a:normAutofit/>
          </a:bodyPr>
          <a:lstStyle>
            <a:lvl1pPr marL="271463" indent="-271463" algn="r">
              <a:spcBef>
                <a:spcPts val="0"/>
              </a:spcBef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kumimoji="1" lang="ja-JP" altLang="en-US" dirty="0" smtClean="0"/>
              <a:t>セクションタイトル</a:t>
            </a:r>
          </a:p>
        </p:txBody>
      </p:sp>
    </p:spTree>
    <p:extLst>
      <p:ext uri="{BB962C8B-B14F-4D97-AF65-F5344CB8AC3E}">
        <p14:creationId xmlns:p14="http://schemas.microsoft.com/office/powerpoint/2010/main" val="547259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dirty="0" smtClean="0"/>
              <a:t>スライドタイトル</a:t>
            </a:r>
            <a:endParaRPr kumimoji="1" lang="ja-JP" altLang="en-US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10"/>
          </p:nvPr>
        </p:nvSpPr>
        <p:spPr>
          <a:xfrm>
            <a:off x="250825" y="1484785"/>
            <a:ext cx="8642350" cy="4752504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1" hasCustomPrompt="1"/>
          </p:nvPr>
        </p:nvSpPr>
        <p:spPr>
          <a:xfrm>
            <a:off x="250825" y="800100"/>
            <a:ext cx="8642350" cy="540000"/>
          </a:xfrm>
          <a:ln w="19050">
            <a:solidFill>
              <a:schemeClr val="accent3"/>
            </a:solidFill>
          </a:ln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1400" b="1"/>
            </a:lvl1pPr>
          </a:lstStyle>
          <a:p>
            <a:pPr lvl="0"/>
            <a:r>
              <a:rPr kumimoji="1" lang="ja-JP" altLang="en-US" dirty="0" smtClean="0"/>
              <a:t>メッセージ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69499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テキスト プレースホルダー 22"/>
          <p:cNvSpPr>
            <a:spLocks noGrp="1"/>
          </p:cNvSpPr>
          <p:nvPr>
            <p:ph type="body" sz="quarter" idx="15" hasCustomPrompt="1"/>
          </p:nvPr>
        </p:nvSpPr>
        <p:spPr>
          <a:xfrm>
            <a:off x="1079613" y="1466059"/>
            <a:ext cx="6984775" cy="28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 b="1"/>
            </a:lvl1pPr>
          </a:lstStyle>
          <a:p>
            <a:pPr lvl="0"/>
            <a:r>
              <a:rPr kumimoji="1" lang="ja-JP" altLang="en-US" b="1" dirty="0" smtClean="0"/>
              <a:t>タイトル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ja-JP" altLang="en-US" dirty="0" smtClean="0"/>
              <a:t>スライドタイトル</a:t>
            </a:r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 userDrawn="1">
            <p:ph type="body" sz="quarter" idx="10"/>
          </p:nvPr>
        </p:nvSpPr>
        <p:spPr>
          <a:xfrm>
            <a:off x="250825" y="1861683"/>
            <a:ext cx="8642350" cy="2017712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</p:txBody>
      </p:sp>
      <p:sp>
        <p:nvSpPr>
          <p:cNvPr id="17" name="テキスト プレースホルダー 16"/>
          <p:cNvSpPr>
            <a:spLocks noGrp="1"/>
          </p:cNvSpPr>
          <p:nvPr userDrawn="1">
            <p:ph type="body" sz="quarter" idx="11"/>
          </p:nvPr>
        </p:nvSpPr>
        <p:spPr>
          <a:xfrm>
            <a:off x="250825" y="4475842"/>
            <a:ext cx="4168775" cy="1390650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</p:txBody>
      </p:sp>
      <p:sp>
        <p:nvSpPr>
          <p:cNvPr id="18" name="テキスト プレースホルダー 16"/>
          <p:cNvSpPr>
            <a:spLocks noGrp="1"/>
          </p:cNvSpPr>
          <p:nvPr userDrawn="1">
            <p:ph type="body" sz="quarter" idx="12"/>
          </p:nvPr>
        </p:nvSpPr>
        <p:spPr>
          <a:xfrm>
            <a:off x="4701457" y="4475842"/>
            <a:ext cx="4176713" cy="1390650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</p:txBody>
      </p:sp>
      <p:sp>
        <p:nvSpPr>
          <p:cNvPr id="19" name="テキスト プレースホルダー 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50825" y="800100"/>
            <a:ext cx="8642350" cy="540000"/>
          </a:xfrm>
          <a:ln w="19050">
            <a:solidFill>
              <a:schemeClr val="accent3"/>
            </a:solidFill>
          </a:ln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1400" b="1"/>
            </a:lvl1pPr>
          </a:lstStyle>
          <a:p>
            <a:pPr lvl="0"/>
            <a:r>
              <a:rPr kumimoji="1" lang="ja-JP" altLang="en-US" dirty="0" smtClean="0"/>
              <a:t>メッセージ</a:t>
            </a:r>
            <a:endParaRPr kumimoji="1" lang="ja-JP" altLang="en-US" dirty="0"/>
          </a:p>
        </p:txBody>
      </p:sp>
      <p:sp>
        <p:nvSpPr>
          <p:cNvPr id="24" name="テキスト プレースホルダー 22"/>
          <p:cNvSpPr>
            <a:spLocks noGrp="1"/>
          </p:cNvSpPr>
          <p:nvPr>
            <p:ph type="body" sz="quarter" idx="16" hasCustomPrompt="1"/>
          </p:nvPr>
        </p:nvSpPr>
        <p:spPr>
          <a:xfrm>
            <a:off x="290493" y="4077104"/>
            <a:ext cx="4097376" cy="28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 b="1"/>
            </a:lvl1pPr>
          </a:lstStyle>
          <a:p>
            <a:pPr lvl="0"/>
            <a:r>
              <a:rPr kumimoji="1" lang="ja-JP" altLang="en-US" b="1" dirty="0" smtClean="0"/>
              <a:t>タイトル</a:t>
            </a:r>
            <a:endParaRPr kumimoji="1" lang="ja-JP" altLang="en-US" dirty="0"/>
          </a:p>
        </p:txBody>
      </p:sp>
      <p:sp>
        <p:nvSpPr>
          <p:cNvPr id="25" name="テキスト プレースホルダー 22"/>
          <p:cNvSpPr>
            <a:spLocks noGrp="1"/>
          </p:cNvSpPr>
          <p:nvPr>
            <p:ph type="body" sz="quarter" idx="17" hasCustomPrompt="1"/>
          </p:nvPr>
        </p:nvSpPr>
        <p:spPr>
          <a:xfrm>
            <a:off x="4756710" y="4077104"/>
            <a:ext cx="4097376" cy="28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 b="1"/>
            </a:lvl1pPr>
          </a:lstStyle>
          <a:p>
            <a:pPr lvl="0"/>
            <a:r>
              <a:rPr kumimoji="1" lang="ja-JP" altLang="en-US" b="1" dirty="0" smtClean="0"/>
              <a:t>タイトル</a:t>
            </a:r>
            <a:endParaRPr kumimoji="1" lang="ja-JP" altLang="en-US" dirty="0"/>
          </a:p>
        </p:txBody>
      </p:sp>
      <p:cxnSp>
        <p:nvCxnSpPr>
          <p:cNvPr id="9" name="直線コネクタ 8"/>
          <p:cNvCxnSpPr/>
          <p:nvPr/>
        </p:nvCxnSpPr>
        <p:spPr>
          <a:xfrm>
            <a:off x="250825" y="4365104"/>
            <a:ext cx="4176713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>
          <a:xfrm>
            <a:off x="4702037" y="4365104"/>
            <a:ext cx="4206722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/>
          <p:cNvCxnSpPr/>
          <p:nvPr/>
        </p:nvCxnSpPr>
        <p:spPr>
          <a:xfrm>
            <a:off x="250825" y="1754059"/>
            <a:ext cx="8642350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プレースホルダー 20"/>
          <p:cNvSpPr>
            <a:spLocks noGrp="1"/>
          </p:cNvSpPr>
          <p:nvPr>
            <p:ph type="body" sz="quarter" idx="14" hasCustomPrompt="1"/>
          </p:nvPr>
        </p:nvSpPr>
        <p:spPr>
          <a:xfrm>
            <a:off x="250825" y="5878353"/>
            <a:ext cx="8642350" cy="360423"/>
          </a:xfrm>
        </p:spPr>
        <p:txBody>
          <a:bodyPr anchor="ctr" anchorCtr="0">
            <a:normAutofit/>
          </a:bodyPr>
          <a:lstStyle>
            <a:lvl1pPr marL="271463" indent="-271463">
              <a:spcBef>
                <a:spcPts val="0"/>
              </a:spcBef>
              <a:buFontTx/>
              <a:buNone/>
              <a:defRPr sz="800"/>
            </a:lvl1pPr>
          </a:lstStyle>
          <a:p>
            <a:pPr lvl="0"/>
            <a:r>
              <a:rPr kumimoji="1" lang="ja-JP" altLang="en-US" dirty="0" smtClean="0"/>
              <a:t>注記：</a:t>
            </a:r>
          </a:p>
        </p:txBody>
      </p:sp>
    </p:spTree>
    <p:extLst>
      <p:ext uri="{BB962C8B-B14F-4D97-AF65-F5344CB8AC3E}">
        <p14:creationId xmlns:p14="http://schemas.microsoft.com/office/powerpoint/2010/main" val="13951014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ja-JP" altLang="en-US" dirty="0" smtClean="0"/>
              <a:t>スライドタイトル</a:t>
            </a:r>
            <a:endParaRPr kumimoji="1" lang="ja-JP" altLang="en-US" dirty="0"/>
          </a:p>
        </p:txBody>
      </p:sp>
      <p:sp>
        <p:nvSpPr>
          <p:cNvPr id="26" name="コンテンツ プレースホルダー 25"/>
          <p:cNvSpPr>
            <a:spLocks noGrp="1"/>
          </p:cNvSpPr>
          <p:nvPr>
            <p:ph sz="quarter" idx="10"/>
          </p:nvPr>
        </p:nvSpPr>
        <p:spPr>
          <a:xfrm>
            <a:off x="250825" y="1861683"/>
            <a:ext cx="4176000" cy="3943581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</p:txBody>
      </p:sp>
      <p:sp>
        <p:nvSpPr>
          <p:cNvPr id="27" name="コンテンツ プレースホルダー 25"/>
          <p:cNvSpPr>
            <a:spLocks noGrp="1"/>
          </p:cNvSpPr>
          <p:nvPr>
            <p:ph sz="quarter" idx="11"/>
          </p:nvPr>
        </p:nvSpPr>
        <p:spPr>
          <a:xfrm>
            <a:off x="4716463" y="1861683"/>
            <a:ext cx="4176000" cy="3943581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</p:txBody>
      </p:sp>
      <p:sp>
        <p:nvSpPr>
          <p:cNvPr id="28" name="テキスト プレースホルダー 7"/>
          <p:cNvSpPr>
            <a:spLocks noGrp="1"/>
          </p:cNvSpPr>
          <p:nvPr>
            <p:ph type="body" sz="quarter" idx="12" hasCustomPrompt="1"/>
          </p:nvPr>
        </p:nvSpPr>
        <p:spPr>
          <a:xfrm>
            <a:off x="250825" y="800100"/>
            <a:ext cx="8642350" cy="540000"/>
          </a:xfrm>
          <a:ln w="19050">
            <a:solidFill>
              <a:schemeClr val="accent3"/>
            </a:solidFill>
          </a:ln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1400" b="1"/>
            </a:lvl1pPr>
          </a:lstStyle>
          <a:p>
            <a:pPr lvl="0"/>
            <a:r>
              <a:rPr kumimoji="1" lang="ja-JP" altLang="en-US" dirty="0" smtClean="0"/>
              <a:t>メッセージ</a:t>
            </a:r>
            <a:endParaRPr kumimoji="1" lang="ja-JP" altLang="en-US" dirty="0"/>
          </a:p>
        </p:txBody>
      </p:sp>
      <p:sp>
        <p:nvSpPr>
          <p:cNvPr id="32" name="テキスト プレースホルダー 22"/>
          <p:cNvSpPr>
            <a:spLocks noGrp="1"/>
          </p:cNvSpPr>
          <p:nvPr>
            <p:ph type="body" sz="quarter" idx="16" hasCustomPrompt="1"/>
          </p:nvPr>
        </p:nvSpPr>
        <p:spPr>
          <a:xfrm>
            <a:off x="290493" y="1454328"/>
            <a:ext cx="4097376" cy="28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 b="1"/>
            </a:lvl1pPr>
          </a:lstStyle>
          <a:p>
            <a:pPr lvl="0"/>
            <a:r>
              <a:rPr kumimoji="1" lang="ja-JP" altLang="en-US" b="1" dirty="0" smtClean="0"/>
              <a:t>タイトル</a:t>
            </a:r>
            <a:endParaRPr kumimoji="1" lang="ja-JP" altLang="en-US" dirty="0"/>
          </a:p>
        </p:txBody>
      </p:sp>
      <p:sp>
        <p:nvSpPr>
          <p:cNvPr id="33" name="テキスト プレースホルダー 22"/>
          <p:cNvSpPr>
            <a:spLocks noGrp="1"/>
          </p:cNvSpPr>
          <p:nvPr>
            <p:ph type="body" sz="quarter" idx="17" hasCustomPrompt="1"/>
          </p:nvPr>
        </p:nvSpPr>
        <p:spPr>
          <a:xfrm>
            <a:off x="4756710" y="1454328"/>
            <a:ext cx="4097376" cy="28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 b="1"/>
            </a:lvl1pPr>
          </a:lstStyle>
          <a:p>
            <a:pPr lvl="0"/>
            <a:r>
              <a:rPr kumimoji="1" lang="ja-JP" altLang="en-US" b="1" dirty="0" smtClean="0"/>
              <a:t>タイトル</a:t>
            </a:r>
            <a:endParaRPr kumimoji="1" lang="ja-JP" altLang="en-US" dirty="0"/>
          </a:p>
        </p:txBody>
      </p:sp>
      <p:cxnSp>
        <p:nvCxnSpPr>
          <p:cNvPr id="30" name="直線コネクタ 29"/>
          <p:cNvCxnSpPr/>
          <p:nvPr userDrawn="1"/>
        </p:nvCxnSpPr>
        <p:spPr>
          <a:xfrm>
            <a:off x="250825" y="1742328"/>
            <a:ext cx="4176713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 userDrawn="1"/>
        </p:nvCxnSpPr>
        <p:spPr>
          <a:xfrm>
            <a:off x="4702037" y="1742328"/>
            <a:ext cx="4206722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20"/>
          <p:cNvSpPr>
            <a:spLocks noGrp="1"/>
          </p:cNvSpPr>
          <p:nvPr>
            <p:ph type="body" sz="quarter" idx="14" hasCustomPrompt="1"/>
          </p:nvPr>
        </p:nvSpPr>
        <p:spPr>
          <a:xfrm>
            <a:off x="250825" y="5878353"/>
            <a:ext cx="8642350" cy="360423"/>
          </a:xfrm>
        </p:spPr>
        <p:txBody>
          <a:bodyPr anchor="ctr" anchorCtr="0">
            <a:normAutofit/>
          </a:bodyPr>
          <a:lstStyle>
            <a:lvl1pPr marL="271463" indent="-271463">
              <a:spcBef>
                <a:spcPts val="0"/>
              </a:spcBef>
              <a:buFontTx/>
              <a:buNone/>
              <a:defRPr sz="800"/>
            </a:lvl1pPr>
          </a:lstStyle>
          <a:p>
            <a:pPr lvl="0"/>
            <a:r>
              <a:rPr kumimoji="1" lang="ja-JP" altLang="en-US" dirty="0" smtClean="0"/>
              <a:t>注記：</a:t>
            </a:r>
          </a:p>
        </p:txBody>
      </p:sp>
    </p:spTree>
    <p:extLst>
      <p:ext uri="{BB962C8B-B14F-4D97-AF65-F5344CB8AC3E}">
        <p14:creationId xmlns:p14="http://schemas.microsoft.com/office/powerpoint/2010/main" val="4020357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54000"/>
            <a:ext cx="8229600" cy="360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スライドタイトル</a:t>
            </a:r>
            <a:endParaRPr kumimoji="1"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idx="1"/>
          </p:nvPr>
        </p:nvSpPr>
        <p:spPr>
          <a:xfrm>
            <a:off x="457200" y="800100"/>
            <a:ext cx="8229600" cy="5437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</p:txBody>
      </p:sp>
      <p:sp>
        <p:nvSpPr>
          <p:cNvPr id="6" name="スライド番号プレースホルダ 2"/>
          <p:cNvSpPr txBox="1">
            <a:spLocks noGrp="1"/>
          </p:cNvSpPr>
          <p:nvPr userDrawn="1"/>
        </p:nvSpPr>
        <p:spPr bwMode="auto">
          <a:xfrm>
            <a:off x="8600504" y="6387135"/>
            <a:ext cx="255198" cy="24622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fld id="{A4208183-D1D2-4F7E-8D00-ABEF26284ACB}" type="slidenum">
              <a:rPr lang="en-US" altLang="ja-JP" sz="1000" b="1">
                <a:latin typeface="Arial" pitchFamily="34" charset="0"/>
                <a:cs typeface="Arial" pitchFamily="34" charset="0"/>
              </a:rPr>
              <a:pPr algn="r">
                <a:defRPr/>
              </a:pPr>
              <a:t>‹#›</a:t>
            </a:fld>
            <a:endParaRPr lang="en-US" altLang="ja-JP" sz="10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695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0" r:id="rId4"/>
    <p:sldLayoutId id="2147483656" r:id="rId5"/>
    <p:sldLayoutId id="2147483651" r:id="rId6"/>
    <p:sldLayoutId id="2147483652" r:id="rId7"/>
    <p:sldLayoutId id="2147483653" r:id="rId8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kumimoji="1" sz="2500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271463" indent="-271463" algn="l" defTabSz="914400" rtl="0" eaLnBrk="1" latinLnBrk="0" hangingPunct="1">
        <a:spcBef>
          <a:spcPts val="300"/>
        </a:spcBef>
        <a:buFont typeface="Wingdings" panose="05000000000000000000" pitchFamily="2" charset="2"/>
        <a:buChar char="n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49263" indent="-177800" algn="l" defTabSz="914400" rtl="0" eaLnBrk="1" latinLnBrk="0" hangingPunct="1">
        <a:spcBef>
          <a:spcPts val="300"/>
        </a:spcBef>
        <a:buFont typeface="Arial" panose="020B0604020202020204" pitchFamily="34" charset="0"/>
        <a:buChar char="•"/>
        <a:tabLst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25475" indent="-176213" algn="l" defTabSz="914400" rtl="0" eaLnBrk="1" latinLnBrk="0" hangingPunct="1">
        <a:spcBef>
          <a:spcPts val="300"/>
        </a:spcBef>
        <a:buFont typeface="Arial" pitchFamily="34" charset="0"/>
        <a:buChar char="–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minaka/airbnb_data_analysis/blob/master/2_Airbnb_review_language_selection.ipynb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https://github.com/Kiminaka/airbnb_data_analysis/blob/master/4_Modeling_with_Bag_of_words.ipynb" TargetMode="External"/><Relationship Id="rId6" Type="http://schemas.openxmlformats.org/officeDocument/2006/relationships/hyperlink" Target="https://github.com/Kiminaka/airbnb_data_analysis/blob/master/5_Modeling_with_word2vec.ipynb" TargetMode="External"/><Relationship Id="rId7" Type="http://schemas.openxmlformats.org/officeDocument/2006/relationships/hyperlink" Target="https://github.com/Kiminaka/airbnb_data_analysis/blob/master/6_seasonality_analysis.ipynb" TargetMode="External"/><Relationship Id="rId8" Type="http://schemas.openxmlformats.org/officeDocument/2006/relationships/hyperlink" Target="https://github.com/Kiminaka/airbnb_data_analysis/blob/master/Other_Topic_modeling_and_word_clouds.ipynb" TargetMode="External"/><Relationship Id="rId9" Type="http://schemas.openxmlformats.org/officeDocument/2006/relationships/hyperlink" Target="https://github.com/Kiminaka/airbnb_data_analysis/blob/master/Other_Who_are_the_host%3F.ipynb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Kiminaka/airbnb_data_analysis/blob/master/1_Airbnb_data_merge.ipynb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vincent.readthedocs.org/en/latest/quickstart.html#simple-ma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54893" y="1332070"/>
            <a:ext cx="6945499" cy="728778"/>
          </a:xfrm>
        </p:spPr>
        <p:txBody>
          <a:bodyPr>
            <a:normAutofit/>
          </a:bodyPr>
          <a:lstStyle/>
          <a:p>
            <a:r>
              <a:rPr lang="en-US" altLang="ja-JP" sz="3200" dirty="0" smtClean="0"/>
              <a:t>Mad Sentiment Analysis on </a:t>
            </a:r>
            <a:r>
              <a:rPr lang="en-US" altLang="ja-JP" sz="3200" dirty="0" err="1" smtClean="0"/>
              <a:t>Airbnb</a:t>
            </a:r>
            <a:r>
              <a:rPr lang="en-US" altLang="ja-JP" sz="3200" dirty="0" smtClean="0"/>
              <a:t> Data</a:t>
            </a:r>
            <a:endParaRPr kumimoji="1" lang="ja-JP" altLang="en-US" sz="32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2348880"/>
            <a:ext cx="9162893" cy="3736530"/>
          </a:xfrm>
          <a:prstGeom prst="rect">
            <a:avLst/>
          </a:prstGeom>
        </p:spPr>
      </p:pic>
      <p:sp>
        <p:nvSpPr>
          <p:cNvPr id="6" name="テキスト ボックス 17"/>
          <p:cNvSpPr txBox="1"/>
          <p:nvPr/>
        </p:nvSpPr>
        <p:spPr>
          <a:xfrm>
            <a:off x="323528" y="6407463"/>
            <a:ext cx="54726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 smtClean="0"/>
              <a:t>Note: Image created with negative sentiment on </a:t>
            </a:r>
            <a:r>
              <a:rPr lang="en-US" altLang="ja-JP" sz="900" dirty="0" err="1" smtClean="0"/>
              <a:t>airbnb</a:t>
            </a:r>
            <a:endParaRPr lang="en-US" altLang="ja-JP" sz="900" dirty="0"/>
          </a:p>
        </p:txBody>
      </p:sp>
    </p:spTree>
    <p:extLst>
      <p:ext uri="{BB962C8B-B14F-4D97-AF65-F5344CB8AC3E}">
        <p14:creationId xmlns:p14="http://schemas.microsoft.com/office/powerpoint/2010/main" val="149946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Motivation/Issue</a:t>
            </a:r>
            <a:endParaRPr lang="en-US" altLang="ja-JP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altLang="ja-JP" sz="1600" dirty="0"/>
              <a:t>On </a:t>
            </a:r>
            <a:r>
              <a:rPr lang="en-US" altLang="ja-JP" sz="1600" dirty="0" err="1" smtClean="0"/>
              <a:t>Airbnb</a:t>
            </a:r>
            <a:r>
              <a:rPr lang="en-US" altLang="ja-JP" sz="1600" dirty="0" smtClean="0"/>
              <a:t>, individual review ratings are hidden unlike other services. </a:t>
            </a:r>
            <a:endParaRPr lang="ja-JP" altLang="en-US" sz="1600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23528" y="6407463"/>
            <a:ext cx="54726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 smtClean="0"/>
              <a:t>Source</a:t>
            </a:r>
            <a:r>
              <a:rPr lang="ja-JP" altLang="en-US" sz="900" dirty="0" smtClean="0"/>
              <a:t>：</a:t>
            </a:r>
            <a:r>
              <a:rPr lang="en-US" altLang="ja-JP" sz="900" dirty="0" err="1" smtClean="0"/>
              <a:t>Airbnb</a:t>
            </a:r>
            <a:r>
              <a:rPr lang="en-US" altLang="ja-JP" sz="900" dirty="0" smtClean="0"/>
              <a:t>, Trip Advisor</a:t>
            </a:r>
            <a:endParaRPr lang="en-US" altLang="ja-JP" sz="9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716016" y="1641533"/>
            <a:ext cx="4177159" cy="44644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endParaRPr lang="en-US" altLang="ja-JP" sz="1200" dirty="0" smtClean="0"/>
          </a:p>
        </p:txBody>
      </p:sp>
      <p:sp>
        <p:nvSpPr>
          <p:cNvPr id="16" name="正方形/長方形 15"/>
          <p:cNvSpPr/>
          <p:nvPr/>
        </p:nvSpPr>
        <p:spPr bwMode="auto">
          <a:xfrm>
            <a:off x="530530" y="1558053"/>
            <a:ext cx="1080120" cy="21602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  <a:extLst/>
        </p:spPr>
        <p:txBody>
          <a:bodyPr wrap="none" tIns="36000" bIns="3600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Airbnb</a:t>
            </a:r>
            <a:endParaRPr kumimoji="0" lang="ja-JP" altLang="en-US" sz="1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837412"/>
            <a:ext cx="4113259" cy="3463796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 bwMode="auto">
          <a:xfrm>
            <a:off x="5149666" y="1556792"/>
            <a:ext cx="1215809" cy="21602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  <a:extLst/>
        </p:spPr>
        <p:txBody>
          <a:bodyPr wrap="none" tIns="36000" bIns="3600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Trip Advisor</a:t>
            </a:r>
            <a:endParaRPr kumimoji="0" lang="ja-JP" altLang="en-US" sz="1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8085" r="2129" b="34370"/>
          <a:stretch/>
        </p:blipFill>
        <p:spPr>
          <a:xfrm>
            <a:off x="5076056" y="1909017"/>
            <a:ext cx="3582739" cy="3587667"/>
          </a:xfrm>
          <a:prstGeom prst="rect">
            <a:avLst/>
          </a:prstGeom>
        </p:spPr>
      </p:pic>
      <p:sp>
        <p:nvSpPr>
          <p:cNvPr id="19" name="テキスト プレースホルダー 12"/>
          <p:cNvSpPr txBox="1">
            <a:spLocks/>
          </p:cNvSpPr>
          <p:nvPr/>
        </p:nvSpPr>
        <p:spPr>
          <a:xfrm>
            <a:off x="6015015" y="4158544"/>
            <a:ext cx="1121519" cy="189267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vert="horz" lIns="91440" tIns="45720" rIns="91440" bIns="45720" rtlCol="0" anchor="ctr" anchorCtr="0">
            <a:normAutofit fontScale="47500" lnSpcReduction="20000"/>
          </a:bodyPr>
          <a:lstStyle>
            <a:lvl1pPr marL="0" indent="0" algn="l" defTabSz="914400" rtl="0" eaLnBrk="1" latinLnBrk="0" hangingPunct="1">
              <a:spcBef>
                <a:spcPts val="300"/>
              </a:spcBef>
              <a:buFontTx/>
              <a:buNone/>
              <a:defRPr kumimoji="1"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9263" indent="-17780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Char char="•"/>
              <a:tabLst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5475" indent="-176213" algn="l" defTabSz="914400" rtl="0" eaLnBrk="1" latinLnBrk="0" hangingPunct="1">
              <a:spcBef>
                <a:spcPts val="300"/>
              </a:spcBef>
              <a:buFont typeface="Arial" pitchFamily="34" charset="0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ja-JP" sz="1600" dirty="0"/>
          </a:p>
        </p:txBody>
      </p:sp>
      <p:sp>
        <p:nvSpPr>
          <p:cNvPr id="22" name="テキスト プレースホルダー 12"/>
          <p:cNvSpPr txBox="1">
            <a:spLocks/>
          </p:cNvSpPr>
          <p:nvPr/>
        </p:nvSpPr>
        <p:spPr>
          <a:xfrm>
            <a:off x="5155803" y="3015898"/>
            <a:ext cx="1121519" cy="754731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FontTx/>
              <a:buNone/>
              <a:defRPr kumimoji="1"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9263" indent="-17780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Char char="•"/>
              <a:tabLst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5475" indent="-176213" algn="l" defTabSz="914400" rtl="0" eaLnBrk="1" latinLnBrk="0" hangingPunct="1">
              <a:spcBef>
                <a:spcPts val="300"/>
              </a:spcBef>
              <a:buFont typeface="Arial" pitchFamily="34" charset="0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ja-JP" sz="1600" dirty="0"/>
          </a:p>
        </p:txBody>
      </p:sp>
    </p:spTree>
    <p:extLst>
      <p:ext uri="{BB962C8B-B14F-4D97-AF65-F5344CB8AC3E}">
        <p14:creationId xmlns:p14="http://schemas.microsoft.com/office/powerpoint/2010/main" val="64333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ボックス 18"/>
          <p:cNvSpPr txBox="1"/>
          <p:nvPr/>
        </p:nvSpPr>
        <p:spPr>
          <a:xfrm>
            <a:off x="249002" y="1641533"/>
            <a:ext cx="4177159" cy="27955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endParaRPr kumimoji="0" lang="ja-JP" altLang="en-US" sz="1200" kern="0" dirty="0" smtClean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Motivation/Issue</a:t>
            </a:r>
            <a:endParaRPr lang="en-US" altLang="ja-JP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1"/>
          </p:nvPr>
        </p:nvSpPr>
        <p:spPr>
          <a:xfrm>
            <a:off x="457199" y="800100"/>
            <a:ext cx="8318195" cy="540000"/>
          </a:xfrm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en-US" altLang="ja-JP" sz="1600" dirty="0" smtClean="0"/>
              <a:t>Easy to miss potential </a:t>
            </a:r>
            <a:r>
              <a:rPr lang="en-US" altLang="ja-JP" sz="1600" dirty="0"/>
              <a:t>risks </a:t>
            </a:r>
            <a:r>
              <a:rPr lang="en-US" altLang="ja-JP" sz="1600" dirty="0" smtClean="0"/>
              <a:t>that may have been experienced by </a:t>
            </a:r>
            <a:r>
              <a:rPr lang="en-US" altLang="ja-JP" sz="1600" dirty="0" err="1" smtClean="0"/>
              <a:t>Airbnb</a:t>
            </a:r>
            <a:r>
              <a:rPr lang="en-US" altLang="ja-JP" sz="1600" dirty="0" smtClean="0"/>
              <a:t> users and mentioned somewhere in reviews</a:t>
            </a:r>
            <a:endParaRPr lang="ja-JP" altLang="en-US" sz="16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716016" y="1641533"/>
            <a:ext cx="4177159" cy="27955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endParaRPr lang="en-US" altLang="ja-JP" sz="1200" dirty="0" smtClean="0"/>
          </a:p>
        </p:txBody>
      </p:sp>
      <p:sp>
        <p:nvSpPr>
          <p:cNvPr id="16" name="正方形/長方形 15"/>
          <p:cNvSpPr/>
          <p:nvPr/>
        </p:nvSpPr>
        <p:spPr bwMode="auto">
          <a:xfrm>
            <a:off x="4716016" y="1558053"/>
            <a:ext cx="1224136" cy="21602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  <a:extLst/>
        </p:spPr>
        <p:txBody>
          <a:bodyPr wrap="none" tIns="36000" bIns="3600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For others</a:t>
            </a:r>
            <a:r>
              <a:rPr kumimoji="0" lang="is-I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…</a:t>
            </a:r>
            <a:endParaRPr kumimoji="0" lang="ja-JP" altLang="en-US" sz="1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0" name="正方形/長方形 19"/>
          <p:cNvSpPr/>
          <p:nvPr/>
        </p:nvSpPr>
        <p:spPr bwMode="auto">
          <a:xfrm>
            <a:off x="475870" y="1556792"/>
            <a:ext cx="1215809" cy="21602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  <a:extLst/>
        </p:spPr>
        <p:txBody>
          <a:bodyPr wrap="none" tIns="36000" bIns="3600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For me</a:t>
            </a:r>
            <a:r>
              <a:rPr kumimoji="0" lang="is-I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…</a:t>
            </a:r>
            <a:endParaRPr kumimoji="0" lang="ja-JP" altLang="en-US" sz="1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2"/>
          <a:stretch/>
        </p:blipFill>
        <p:spPr>
          <a:xfrm>
            <a:off x="477382" y="1922406"/>
            <a:ext cx="3808097" cy="229868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624"/>
          <a:stretch/>
        </p:blipFill>
        <p:spPr>
          <a:xfrm>
            <a:off x="4733298" y="1929565"/>
            <a:ext cx="4042096" cy="2291523"/>
          </a:xfrm>
          <a:prstGeom prst="rect">
            <a:avLst/>
          </a:prstGeom>
        </p:spPr>
      </p:pic>
      <p:sp>
        <p:nvSpPr>
          <p:cNvPr id="17" name="二等辺三角形 40"/>
          <p:cNvSpPr/>
          <p:nvPr/>
        </p:nvSpPr>
        <p:spPr bwMode="auto">
          <a:xfrm rot="10800000">
            <a:off x="3647948" y="4831333"/>
            <a:ext cx="1848102" cy="181842"/>
          </a:xfrm>
          <a:prstGeom prst="triangle">
            <a:avLst/>
          </a:prstGeom>
          <a:solidFill>
            <a:schemeClr val="bg1">
              <a:lumMod val="75000"/>
            </a:schemeClr>
          </a:solidFill>
          <a:ln w="19050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square" rtlCol="0" anchor="ctr">
            <a:noAutofit/>
          </a:bodyPr>
          <a:lstStyle/>
          <a:p>
            <a:pPr algn="ctr" defTabSz="912813">
              <a:spcBef>
                <a:spcPct val="50000"/>
              </a:spcBef>
            </a:pPr>
            <a:endParaRPr kumimoji="1" lang="ja-JP" altLang="en-US" sz="3200">
              <a:solidFill>
                <a:srgbClr val="C00000"/>
              </a:solidFill>
            </a:endParaRPr>
          </a:p>
        </p:txBody>
      </p:sp>
      <p:sp>
        <p:nvSpPr>
          <p:cNvPr id="22" name="テキスト プレースホルダー 12"/>
          <p:cNvSpPr txBox="1">
            <a:spLocks/>
          </p:cNvSpPr>
          <p:nvPr/>
        </p:nvSpPr>
        <p:spPr>
          <a:xfrm>
            <a:off x="475869" y="5361522"/>
            <a:ext cx="8299525" cy="540000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FontTx/>
              <a:buNone/>
              <a:defRPr kumimoji="1"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9263" indent="-17780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Char char="•"/>
              <a:tabLst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5475" indent="-176213" algn="l" defTabSz="914400" rtl="0" eaLnBrk="1" latinLnBrk="0" hangingPunct="1">
              <a:spcBef>
                <a:spcPts val="300"/>
              </a:spcBef>
              <a:buFont typeface="Arial" pitchFamily="34" charset="0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600" dirty="0"/>
              <a:t>Give sentiment label for each </a:t>
            </a:r>
            <a:r>
              <a:rPr lang="en-US" altLang="ja-JP" sz="1600" dirty="0" smtClean="0"/>
              <a:t>review </a:t>
            </a:r>
            <a:r>
              <a:rPr lang="en-US" altLang="ja-JP" sz="1600" dirty="0"/>
              <a:t>and focus on extracting negative </a:t>
            </a:r>
            <a:r>
              <a:rPr lang="en-US" altLang="ja-JP" sz="1600" dirty="0" smtClean="0"/>
              <a:t>reviews</a:t>
            </a:r>
            <a:endParaRPr lang="en-US" altLang="ja-JP" sz="16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23528" y="6407463"/>
            <a:ext cx="54726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 smtClean="0"/>
              <a:t>Source</a:t>
            </a:r>
            <a:r>
              <a:rPr lang="ja-JP" altLang="en-US" sz="900" dirty="0" smtClean="0"/>
              <a:t>：</a:t>
            </a:r>
            <a:r>
              <a:rPr lang="en-US" altLang="ja-JP" sz="900" dirty="0" err="1" smtClean="0"/>
              <a:t>airbnbhell.com</a:t>
            </a:r>
            <a:endParaRPr lang="en-US" altLang="ja-JP" sz="900" dirty="0"/>
          </a:p>
        </p:txBody>
      </p:sp>
    </p:spTree>
    <p:extLst>
      <p:ext uri="{BB962C8B-B14F-4D97-AF65-F5344CB8AC3E}">
        <p14:creationId xmlns:p14="http://schemas.microsoft.com/office/powerpoint/2010/main" val="25154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Project Overview</a:t>
            </a:r>
            <a:endParaRPr lang="en-US" altLang="ja-JP" dirty="0"/>
          </a:p>
        </p:txBody>
      </p:sp>
      <p:sp>
        <p:nvSpPr>
          <p:cNvPr id="12" name="ホームベース 11"/>
          <p:cNvSpPr/>
          <p:nvPr/>
        </p:nvSpPr>
        <p:spPr bwMode="auto">
          <a:xfrm>
            <a:off x="179512" y="1696940"/>
            <a:ext cx="1656184" cy="4300334"/>
          </a:xfrm>
          <a:prstGeom prst="homePlate">
            <a:avLst>
              <a:gd name="adj" fmla="val 16961"/>
            </a:avLst>
          </a:prstGeom>
          <a:solidFill>
            <a:schemeClr val="bg1"/>
          </a:solidFill>
          <a:ln w="19050" algn="ctr">
            <a:solidFill>
              <a:srgbClr val="FFC000"/>
            </a:solidFill>
            <a:round/>
            <a:headEnd/>
            <a:tailEnd/>
          </a:ln>
        </p:spPr>
        <p:txBody>
          <a:bodyPr wrap="none" rtlCol="0" anchor="ctr">
            <a:noAutofit/>
          </a:bodyPr>
          <a:lstStyle/>
          <a:p>
            <a:pPr algn="ctr" eaLnBrk="0" hangingPunct="0"/>
            <a:endParaRPr kumimoji="0" lang="en-US" altLang="ja-JP" dirty="0">
              <a:ea typeface="ＭＳ ゴシック" pitchFamily="49" charset="-128"/>
            </a:endParaRPr>
          </a:p>
        </p:txBody>
      </p:sp>
      <p:sp>
        <p:nvSpPr>
          <p:cNvPr id="22" name="ホームベース 21"/>
          <p:cNvSpPr/>
          <p:nvPr/>
        </p:nvSpPr>
        <p:spPr bwMode="auto">
          <a:xfrm>
            <a:off x="1943709" y="1696940"/>
            <a:ext cx="2171862" cy="2380131"/>
          </a:xfrm>
          <a:prstGeom prst="homePlate">
            <a:avLst>
              <a:gd name="adj" fmla="val 13646"/>
            </a:avLst>
          </a:prstGeom>
          <a:solidFill>
            <a:schemeClr val="bg1"/>
          </a:solidFill>
          <a:ln w="19050" algn="ctr">
            <a:solidFill>
              <a:srgbClr val="FFC000"/>
            </a:solidFill>
            <a:round/>
            <a:headEnd/>
            <a:tailEnd/>
          </a:ln>
        </p:spPr>
        <p:txBody>
          <a:bodyPr wrap="none" rtlCol="0" anchor="ctr">
            <a:noAutofit/>
          </a:bodyPr>
          <a:lstStyle/>
          <a:p>
            <a:pPr algn="ctr" eaLnBrk="0" hangingPunct="0"/>
            <a:endParaRPr kumimoji="0" lang="en-US" altLang="ja-JP" dirty="0">
              <a:ea typeface="ＭＳ ゴシック" pitchFamily="49" charset="-128"/>
            </a:endParaRPr>
          </a:p>
        </p:txBody>
      </p:sp>
      <p:sp>
        <p:nvSpPr>
          <p:cNvPr id="23" name="ホームベース 22"/>
          <p:cNvSpPr/>
          <p:nvPr/>
        </p:nvSpPr>
        <p:spPr bwMode="auto">
          <a:xfrm>
            <a:off x="4211960" y="1696940"/>
            <a:ext cx="2688680" cy="2380131"/>
          </a:xfrm>
          <a:prstGeom prst="homePlate">
            <a:avLst>
              <a:gd name="adj" fmla="val 15239"/>
            </a:avLst>
          </a:prstGeom>
          <a:solidFill>
            <a:schemeClr val="bg1"/>
          </a:solidFill>
          <a:ln w="19050" algn="ctr">
            <a:solidFill>
              <a:srgbClr val="FFC000"/>
            </a:solidFill>
            <a:round/>
            <a:headEnd/>
            <a:tailEnd/>
          </a:ln>
        </p:spPr>
        <p:txBody>
          <a:bodyPr wrap="none" rtlCol="0" anchor="ctr">
            <a:noAutofit/>
          </a:bodyPr>
          <a:lstStyle/>
          <a:p>
            <a:pPr algn="ctr" eaLnBrk="0" hangingPunct="0"/>
            <a:endParaRPr kumimoji="0" lang="en-US" altLang="ja-JP" dirty="0">
              <a:ea typeface="ＭＳ ゴシック" pitchFamily="49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9512" y="1718797"/>
            <a:ext cx="1447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u="sng" dirty="0" smtClean="0"/>
              <a:t>Data </a:t>
            </a:r>
            <a:r>
              <a:rPr kumimoji="1" lang="en-US" altLang="ja-JP" sz="1400" b="1" u="sng" dirty="0" err="1" smtClean="0"/>
              <a:t>Clearning</a:t>
            </a:r>
            <a:endParaRPr kumimoji="1" lang="ja-JP" altLang="en-US" sz="1400" b="1" u="sng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179511" y="1992891"/>
            <a:ext cx="1656183" cy="877824"/>
          </a:xfrm>
          <a:prstGeom prst="rect">
            <a:avLst/>
          </a:prstGeom>
          <a:noFill/>
        </p:spPr>
        <p:txBody>
          <a:bodyPr wrap="square" lIns="91440" rIns="91440" rtlCol="0">
            <a:no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ja-JP" sz="1400" dirty="0" smtClean="0"/>
              <a:t>Dataset merging</a:t>
            </a:r>
            <a:endParaRPr kumimoji="1" lang="ja-JP" altLang="en-US" sz="1400" dirty="0" smtClean="0"/>
          </a:p>
          <a:p>
            <a:pPr marL="285750" indent="-285750">
              <a:buFont typeface="Arial" charset="0"/>
              <a:buChar char="•"/>
            </a:pPr>
            <a:endParaRPr kumimoji="1" lang="en-US" altLang="ja-JP" sz="1400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ja-JP" sz="1400" dirty="0" smtClean="0"/>
              <a:t>Review language detection</a:t>
            </a: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1943709" y="1707418"/>
            <a:ext cx="1755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u="sng" dirty="0" smtClean="0"/>
              <a:t>Label Review Data</a:t>
            </a:r>
            <a:endParaRPr kumimoji="1" lang="ja-JP" altLang="en-US" sz="1400" b="1" u="sng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1943711" y="1981512"/>
            <a:ext cx="2052225" cy="877824"/>
          </a:xfrm>
          <a:prstGeom prst="rect">
            <a:avLst/>
          </a:prstGeom>
          <a:noFill/>
        </p:spPr>
        <p:txBody>
          <a:bodyPr wrap="square" lIns="91440" rIns="91440" rtlCol="0">
            <a:no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ja-JP" sz="1400" dirty="0" smtClean="0"/>
              <a:t>Topic modeling/label via keyword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ja-JP" sz="1400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ja-JP" sz="1400" dirty="0" smtClean="0"/>
              <a:t>Alchemy Sentiment Analysis API</a:t>
            </a:r>
          </a:p>
        </p:txBody>
      </p:sp>
      <p:sp>
        <p:nvSpPr>
          <p:cNvPr id="27" name="ホームベース 26"/>
          <p:cNvSpPr/>
          <p:nvPr/>
        </p:nvSpPr>
        <p:spPr bwMode="auto">
          <a:xfrm>
            <a:off x="1943708" y="4258808"/>
            <a:ext cx="4926852" cy="1738466"/>
          </a:xfrm>
          <a:prstGeom prst="homePlate">
            <a:avLst>
              <a:gd name="adj" fmla="val 17986"/>
            </a:avLst>
          </a:prstGeom>
          <a:solidFill>
            <a:schemeClr val="bg1"/>
          </a:solidFill>
          <a:ln w="19050" algn="ctr">
            <a:solidFill>
              <a:srgbClr val="FFC000"/>
            </a:solidFill>
            <a:round/>
            <a:headEnd/>
            <a:tailEnd/>
          </a:ln>
        </p:spPr>
        <p:txBody>
          <a:bodyPr wrap="none" rtlCol="0" anchor="ctr">
            <a:noAutofit/>
          </a:bodyPr>
          <a:lstStyle/>
          <a:p>
            <a:pPr algn="ctr" eaLnBrk="0" hangingPunct="0"/>
            <a:endParaRPr kumimoji="0" lang="en-US" altLang="ja-JP" dirty="0">
              <a:ea typeface="ＭＳ ゴシック" pitchFamily="49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1943708" y="4247206"/>
            <a:ext cx="564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u="sng" dirty="0" smtClean="0"/>
              <a:t>EDA</a:t>
            </a:r>
            <a:endParaRPr kumimoji="1" lang="ja-JP" altLang="en-US" sz="1400" b="1" u="sng" dirty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1943709" y="4543379"/>
            <a:ext cx="4926851" cy="877824"/>
          </a:xfrm>
          <a:prstGeom prst="rect">
            <a:avLst/>
          </a:prstGeom>
          <a:noFill/>
        </p:spPr>
        <p:txBody>
          <a:bodyPr wrap="square" lIns="91440" rIns="91440" rtlCol="0">
            <a:no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ja-JP" sz="1400" dirty="0" smtClean="0"/>
              <a:t>Who are the host?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ja-JP" sz="1400" dirty="0"/>
              <a:t>Reservation seasonality with </a:t>
            </a:r>
            <a:r>
              <a:rPr lang="en-US" altLang="ja-JP" sz="1400" dirty="0" smtClean="0"/>
              <a:t>location (</a:t>
            </a:r>
            <a:r>
              <a:rPr lang="en-US" altLang="ja-JP" sz="1400" dirty="0" err="1" smtClean="0"/>
              <a:t>zipcode</a:t>
            </a:r>
            <a:r>
              <a:rPr lang="en-US" altLang="ja-JP" sz="1400" dirty="0" smtClean="0"/>
              <a:t>) 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ja-JP" sz="1400" dirty="0" smtClean="0"/>
              <a:t>Reservation </a:t>
            </a:r>
            <a:r>
              <a:rPr lang="en-US" altLang="ja-JP" sz="1400" dirty="0"/>
              <a:t>seasonality in </a:t>
            </a:r>
            <a:r>
              <a:rPr lang="en-US" altLang="ja-JP" sz="1400" dirty="0" smtClean="0"/>
              <a:t>general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ja-JP" sz="1400" dirty="0" smtClean="0"/>
              <a:t>Reservation </a:t>
            </a:r>
            <a:r>
              <a:rPr lang="en-US" altLang="ja-JP" sz="1400" dirty="0"/>
              <a:t>seasonality with </a:t>
            </a:r>
            <a:r>
              <a:rPr lang="en-US" altLang="ja-JP" sz="1400" dirty="0" smtClean="0"/>
              <a:t>pricing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ja-JP" sz="1400" dirty="0" smtClean="0"/>
              <a:t>Top undervalued places?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ja-JP" sz="1400" dirty="0" smtClean="0"/>
              <a:t>Word cloud based on sentiment  </a:t>
            </a:r>
            <a:endParaRPr lang="en-US" altLang="ja-JP" sz="1400" dirty="0"/>
          </a:p>
          <a:p>
            <a:pPr marL="285750" indent="-285750">
              <a:buFont typeface="Arial" charset="0"/>
              <a:buChar char="•"/>
            </a:pPr>
            <a:endParaRPr kumimoji="1" lang="ja-JP" altLang="en-US" sz="1400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4211960" y="1696941"/>
            <a:ext cx="9685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u="sng" dirty="0" smtClean="0"/>
              <a:t>Modeling</a:t>
            </a:r>
            <a:endParaRPr kumimoji="1" lang="ja-JP" altLang="en-US" sz="1400" b="1" u="sng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4211960" y="1971035"/>
            <a:ext cx="2448274" cy="877824"/>
          </a:xfrm>
          <a:prstGeom prst="rect">
            <a:avLst/>
          </a:prstGeom>
          <a:noFill/>
        </p:spPr>
        <p:txBody>
          <a:bodyPr wrap="square" lIns="91440" rIns="91440" rtlCol="0">
            <a:no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ja-JP" sz="1400" dirty="0" smtClean="0"/>
              <a:t>Bag of words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ja-JP" sz="1400" dirty="0" smtClean="0"/>
              <a:t>Random Forest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ja-JP" sz="1400" dirty="0" smtClean="0"/>
              <a:t>SVM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ja-JP" sz="1400" dirty="0" smtClean="0"/>
              <a:t>Word2Vec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ja-JP" sz="1400" dirty="0" smtClean="0"/>
              <a:t>Random Forest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ja-JP" sz="1400" dirty="0" smtClean="0"/>
              <a:t>SVM</a:t>
            </a:r>
            <a:endParaRPr kumimoji="1" lang="en-US" altLang="ja-JP" sz="1400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ja-JP" sz="1400" dirty="0" smtClean="0"/>
              <a:t>Word2Vec/K-means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ja-JP" sz="1400" dirty="0" smtClean="0"/>
              <a:t>Various models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ja-JP" sz="1400" dirty="0" smtClean="0"/>
              <a:t>Bagging SGD</a:t>
            </a:r>
          </a:p>
          <a:p>
            <a:pPr marL="742950" lvl="1" indent="-285750">
              <a:buFont typeface="Arial" charset="0"/>
              <a:buChar char="•"/>
            </a:pPr>
            <a:endParaRPr lang="en-US" altLang="ja-JP" sz="1400" dirty="0" smtClean="0"/>
          </a:p>
          <a:p>
            <a:pPr marL="742950" lvl="1" indent="-285750">
              <a:buFont typeface="Arial" charset="0"/>
              <a:buChar char="•"/>
            </a:pPr>
            <a:endParaRPr lang="en-US" altLang="ja-JP" sz="1400" dirty="0" smtClean="0"/>
          </a:p>
          <a:p>
            <a:pPr marL="742950" lvl="1" indent="-285750">
              <a:buFont typeface="Arial" charset="0"/>
              <a:buChar char="•"/>
            </a:pPr>
            <a:endParaRPr lang="en-US" altLang="ja-JP" sz="1400" dirty="0" smtClean="0"/>
          </a:p>
        </p:txBody>
      </p:sp>
      <p:sp>
        <p:nvSpPr>
          <p:cNvPr id="34" name="ホームベース 33"/>
          <p:cNvSpPr/>
          <p:nvPr/>
        </p:nvSpPr>
        <p:spPr bwMode="auto">
          <a:xfrm>
            <a:off x="7001564" y="1699389"/>
            <a:ext cx="1878787" cy="2377682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19050" algn="ctr">
            <a:solidFill>
              <a:srgbClr val="0070C0"/>
            </a:solidFill>
            <a:round/>
            <a:headEnd/>
            <a:tailEnd/>
          </a:ln>
        </p:spPr>
        <p:txBody>
          <a:bodyPr wrap="none" rtlCol="0" anchor="ctr">
            <a:noAutofit/>
          </a:bodyPr>
          <a:lstStyle/>
          <a:p>
            <a:pPr algn="ctr" eaLnBrk="0" hangingPunct="0"/>
            <a:endParaRPr kumimoji="0" lang="en-US" altLang="ja-JP" dirty="0">
              <a:ea typeface="ＭＳ ゴシック" pitchFamily="49" charset="-128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7001565" y="1713345"/>
            <a:ext cx="1667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u="sng" dirty="0" smtClean="0"/>
              <a:t>Further Research</a:t>
            </a: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7001565" y="1973483"/>
            <a:ext cx="1878786" cy="877824"/>
          </a:xfrm>
          <a:prstGeom prst="rect">
            <a:avLst/>
          </a:prstGeom>
          <a:noFill/>
        </p:spPr>
        <p:txBody>
          <a:bodyPr wrap="square" lIns="91440" rIns="91440" rtlCol="0">
            <a:no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ja-JP" sz="1400" dirty="0" smtClean="0"/>
              <a:t>Data Product</a:t>
            </a:r>
          </a:p>
          <a:p>
            <a:pPr marL="285750" indent="-285750">
              <a:buFont typeface="Arial" charset="0"/>
              <a:buChar char="•"/>
            </a:pPr>
            <a:endParaRPr lang="en-US" altLang="ja-JP" sz="1400" dirty="0"/>
          </a:p>
          <a:p>
            <a:pPr marL="285750" indent="-285750">
              <a:buFont typeface="Arial" charset="0"/>
              <a:buChar char="•"/>
            </a:pPr>
            <a:r>
              <a:rPr lang="en-US" altLang="ja-JP" sz="1400" dirty="0" smtClean="0"/>
              <a:t>Label review data with model trained with competitor sites</a:t>
            </a:r>
          </a:p>
          <a:p>
            <a:pPr marL="285750" indent="-285750">
              <a:buFont typeface="Arial" charset="0"/>
              <a:buChar char="•"/>
            </a:pPr>
            <a:endParaRPr lang="en-US" altLang="ja-JP" sz="1400" dirty="0"/>
          </a:p>
        </p:txBody>
      </p:sp>
      <p:sp>
        <p:nvSpPr>
          <p:cNvPr id="37" name="ホームベース 36"/>
          <p:cNvSpPr/>
          <p:nvPr/>
        </p:nvSpPr>
        <p:spPr bwMode="auto">
          <a:xfrm>
            <a:off x="7001566" y="4229072"/>
            <a:ext cx="1878786" cy="1768202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19050" algn="ctr">
            <a:solidFill>
              <a:srgbClr val="0070C0"/>
            </a:solidFill>
            <a:round/>
            <a:headEnd/>
            <a:tailEnd/>
          </a:ln>
        </p:spPr>
        <p:txBody>
          <a:bodyPr wrap="none" rtlCol="0" anchor="ctr">
            <a:noAutofit/>
          </a:bodyPr>
          <a:lstStyle/>
          <a:p>
            <a:pPr algn="ctr" eaLnBrk="0" hangingPunct="0"/>
            <a:endParaRPr kumimoji="0" lang="en-US" altLang="ja-JP" dirty="0">
              <a:ea typeface="ＭＳ ゴシック" pitchFamily="49" charset="-128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7001566" y="4229072"/>
            <a:ext cx="1667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u="sng" dirty="0" smtClean="0"/>
              <a:t>Further Research</a:t>
            </a: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7001565" y="4503166"/>
            <a:ext cx="1878787" cy="877824"/>
          </a:xfrm>
          <a:prstGeom prst="rect">
            <a:avLst/>
          </a:prstGeom>
          <a:noFill/>
        </p:spPr>
        <p:txBody>
          <a:bodyPr wrap="square" lIns="91440" rIns="91440" rtlCol="0">
            <a:no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ja-JP" sz="1400" dirty="0" smtClean="0"/>
              <a:t>Visualize on map</a:t>
            </a:r>
          </a:p>
          <a:p>
            <a:pPr marL="285750" indent="-285750">
              <a:buFont typeface="Arial" charset="0"/>
              <a:buChar char="•"/>
            </a:pPr>
            <a:endParaRPr lang="en-US" altLang="ja-JP" sz="1400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ja-JP" sz="1400" dirty="0" smtClean="0"/>
              <a:t>Feature selection and interaction with regression problems</a:t>
            </a:r>
          </a:p>
          <a:p>
            <a:pPr marL="285750" indent="-285750">
              <a:buFont typeface="Arial" charset="0"/>
              <a:buChar char="•"/>
            </a:pPr>
            <a:endParaRPr lang="en-US" altLang="ja-JP" sz="1400" dirty="0"/>
          </a:p>
        </p:txBody>
      </p:sp>
      <p:sp>
        <p:nvSpPr>
          <p:cNvPr id="40" name="正方形/長方形 39"/>
          <p:cNvSpPr/>
          <p:nvPr/>
        </p:nvSpPr>
        <p:spPr>
          <a:xfrm>
            <a:off x="3275856" y="1068398"/>
            <a:ext cx="193995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300" dirty="0" smtClean="0">
                <a:solidFill>
                  <a:schemeClr val="accent3"/>
                </a:solidFill>
              </a:rPr>
              <a:t>(</a:t>
            </a:r>
            <a:r>
              <a:rPr lang="ja-JP" altLang="en-US" sz="1300" dirty="0" smtClean="0">
                <a:solidFill>
                  <a:schemeClr val="accent3"/>
                </a:solidFill>
              </a:rPr>
              <a:t>・</a:t>
            </a:r>
            <a:r>
              <a:rPr lang="en-US" altLang="ja-JP" sz="1300" dirty="0" smtClean="0">
                <a:solidFill>
                  <a:schemeClr val="accent3"/>
                </a:solidFill>
              </a:rPr>
              <a:t>_</a:t>
            </a:r>
            <a:r>
              <a:rPr lang="ja-JP" altLang="en-US" sz="1300" dirty="0" smtClean="0">
                <a:solidFill>
                  <a:schemeClr val="accent3"/>
                </a:solidFill>
              </a:rPr>
              <a:t>・</a:t>
            </a:r>
            <a:r>
              <a:rPr lang="en-US" altLang="ja-JP" sz="1300" dirty="0" smtClean="0">
                <a:solidFill>
                  <a:schemeClr val="accent3"/>
                </a:solidFill>
              </a:rPr>
              <a:t>) </a:t>
            </a:r>
            <a:r>
              <a:rPr lang="en-US" altLang="ja-JP" sz="1300" dirty="0" smtClean="0"/>
              <a:t>: Okay with output</a:t>
            </a:r>
            <a:endParaRPr lang="ja-JP" altLang="en-US" sz="1300" dirty="0"/>
          </a:p>
        </p:txBody>
      </p:sp>
      <p:sp>
        <p:nvSpPr>
          <p:cNvPr id="52" name="正方形/長方形 51"/>
          <p:cNvSpPr/>
          <p:nvPr/>
        </p:nvSpPr>
        <p:spPr>
          <a:xfrm>
            <a:off x="5543027" y="1073056"/>
            <a:ext cx="270138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300" dirty="0" smtClean="0">
                <a:solidFill>
                  <a:schemeClr val="accent3"/>
                </a:solidFill>
              </a:rPr>
              <a:t>(´</a:t>
            </a:r>
            <a:r>
              <a:rPr lang="ja-JP" altLang="en-US" sz="1300" dirty="0" smtClean="0">
                <a:solidFill>
                  <a:schemeClr val="accent3"/>
                </a:solidFill>
              </a:rPr>
              <a:t>・</a:t>
            </a:r>
            <a:r>
              <a:rPr lang="en-US" altLang="ja-JP" sz="1300" dirty="0" err="1" smtClean="0">
                <a:solidFill>
                  <a:schemeClr val="accent3"/>
                </a:solidFill>
              </a:rPr>
              <a:t>ω</a:t>
            </a:r>
            <a:r>
              <a:rPr lang="ja-JP" altLang="en-US" sz="1300" dirty="0" smtClean="0">
                <a:solidFill>
                  <a:schemeClr val="accent3"/>
                </a:solidFill>
              </a:rPr>
              <a:t>・</a:t>
            </a:r>
            <a:r>
              <a:rPr lang="en-US" altLang="ja-JP" sz="1300" dirty="0" smtClean="0">
                <a:solidFill>
                  <a:schemeClr val="accent3"/>
                </a:solidFill>
              </a:rPr>
              <a:t>`) </a:t>
            </a:r>
            <a:r>
              <a:rPr lang="en-US" altLang="ja-JP" sz="1300" dirty="0" smtClean="0"/>
              <a:t>: Disappointed with output</a:t>
            </a:r>
            <a:endParaRPr lang="ja-JP" altLang="en-US" sz="1300" dirty="0"/>
          </a:p>
        </p:txBody>
      </p:sp>
      <p:sp>
        <p:nvSpPr>
          <p:cNvPr id="53" name="正方形/長方形 52"/>
          <p:cNvSpPr/>
          <p:nvPr/>
        </p:nvSpPr>
        <p:spPr>
          <a:xfrm>
            <a:off x="826484" y="1084060"/>
            <a:ext cx="206017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300" dirty="0" smtClean="0">
                <a:solidFill>
                  <a:schemeClr val="accent3"/>
                </a:solidFill>
              </a:rPr>
              <a:t>(^O^)</a:t>
            </a:r>
            <a:r>
              <a:rPr lang="en-US" altLang="ja-JP" sz="1300" dirty="0" smtClean="0"/>
              <a:t> : Happy with output</a:t>
            </a:r>
            <a:endParaRPr lang="ja-JP" altLang="en-US" sz="1300" dirty="0"/>
          </a:p>
        </p:txBody>
      </p:sp>
      <p:sp>
        <p:nvSpPr>
          <p:cNvPr id="54" name="正方形/長方形 53"/>
          <p:cNvSpPr/>
          <p:nvPr/>
        </p:nvSpPr>
        <p:spPr>
          <a:xfrm>
            <a:off x="2987824" y="2477288"/>
            <a:ext cx="47000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00" dirty="0" smtClean="0">
                <a:solidFill>
                  <a:schemeClr val="accent3"/>
                </a:solidFill>
              </a:rPr>
              <a:t>(</a:t>
            </a:r>
            <a:r>
              <a:rPr lang="ja-JP" altLang="en-US" sz="1000" dirty="0" smtClean="0">
                <a:solidFill>
                  <a:schemeClr val="accent3"/>
                </a:solidFill>
              </a:rPr>
              <a:t>・</a:t>
            </a:r>
            <a:r>
              <a:rPr lang="en-US" altLang="ja-JP" sz="1000" dirty="0" smtClean="0">
                <a:solidFill>
                  <a:schemeClr val="accent3"/>
                </a:solidFill>
              </a:rPr>
              <a:t>_</a:t>
            </a:r>
            <a:r>
              <a:rPr lang="ja-JP" altLang="en-US" sz="1000" dirty="0" smtClean="0">
                <a:solidFill>
                  <a:schemeClr val="accent3"/>
                </a:solidFill>
              </a:rPr>
              <a:t>・</a:t>
            </a:r>
            <a:r>
              <a:rPr lang="en-US" altLang="ja-JP" sz="1000" dirty="0" smtClean="0">
                <a:solidFill>
                  <a:schemeClr val="accent3"/>
                </a:solidFill>
              </a:rPr>
              <a:t>)</a:t>
            </a:r>
            <a:endParaRPr lang="ja-JP" altLang="en-US" sz="1000" dirty="0">
              <a:solidFill>
                <a:schemeClr val="accent3"/>
              </a:solidFill>
            </a:endParaRPr>
          </a:p>
        </p:txBody>
      </p:sp>
      <p:sp>
        <p:nvSpPr>
          <p:cNvPr id="55" name="正方形/長方形 54"/>
          <p:cNvSpPr/>
          <p:nvPr/>
        </p:nvSpPr>
        <p:spPr>
          <a:xfrm>
            <a:off x="5981968" y="4794618"/>
            <a:ext cx="60625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00" dirty="0" smtClean="0">
                <a:solidFill>
                  <a:schemeClr val="accent3"/>
                </a:solidFill>
              </a:rPr>
              <a:t>(´</a:t>
            </a:r>
            <a:r>
              <a:rPr lang="ja-JP" altLang="en-US" sz="1000" dirty="0" smtClean="0">
                <a:solidFill>
                  <a:schemeClr val="accent3"/>
                </a:solidFill>
              </a:rPr>
              <a:t>・</a:t>
            </a:r>
            <a:r>
              <a:rPr lang="en-US" altLang="ja-JP" sz="1000" dirty="0" err="1" smtClean="0">
                <a:solidFill>
                  <a:schemeClr val="accent3"/>
                </a:solidFill>
              </a:rPr>
              <a:t>ω</a:t>
            </a:r>
            <a:r>
              <a:rPr lang="ja-JP" altLang="en-US" sz="1000" dirty="0" smtClean="0">
                <a:solidFill>
                  <a:schemeClr val="accent3"/>
                </a:solidFill>
              </a:rPr>
              <a:t>・</a:t>
            </a:r>
            <a:r>
              <a:rPr lang="en-US" altLang="ja-JP" sz="1000" dirty="0" smtClean="0">
                <a:solidFill>
                  <a:schemeClr val="accent3"/>
                </a:solidFill>
              </a:rPr>
              <a:t>`)</a:t>
            </a:r>
            <a:endParaRPr lang="ja-JP" altLang="en-US" sz="1000" dirty="0">
              <a:solidFill>
                <a:schemeClr val="accent3"/>
              </a:solidFill>
            </a:endParaRPr>
          </a:p>
        </p:txBody>
      </p:sp>
      <p:sp>
        <p:nvSpPr>
          <p:cNvPr id="56" name="正方形/長方形 55"/>
          <p:cNvSpPr/>
          <p:nvPr/>
        </p:nvSpPr>
        <p:spPr>
          <a:xfrm>
            <a:off x="1147492" y="2160636"/>
            <a:ext cx="49244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00" dirty="0" smtClean="0">
                <a:solidFill>
                  <a:schemeClr val="accent3"/>
                </a:solidFill>
              </a:rPr>
              <a:t>(^O^)</a:t>
            </a:r>
            <a:endParaRPr lang="ja-JP" altLang="en-US" sz="1000" dirty="0">
              <a:solidFill>
                <a:schemeClr val="accent3"/>
              </a:solidFill>
            </a:endParaRPr>
          </a:p>
        </p:txBody>
      </p:sp>
      <p:sp>
        <p:nvSpPr>
          <p:cNvPr id="57" name="正方形/長方形 56"/>
          <p:cNvSpPr/>
          <p:nvPr/>
        </p:nvSpPr>
        <p:spPr>
          <a:xfrm>
            <a:off x="1219557" y="2894747"/>
            <a:ext cx="49244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00" dirty="0" smtClean="0">
                <a:solidFill>
                  <a:schemeClr val="accent3"/>
                </a:solidFill>
              </a:rPr>
              <a:t>(^O^)</a:t>
            </a:r>
            <a:endParaRPr lang="ja-JP" altLang="en-US" sz="1000" dirty="0">
              <a:solidFill>
                <a:schemeClr val="accent3"/>
              </a:solidFill>
            </a:endParaRPr>
          </a:p>
        </p:txBody>
      </p:sp>
      <p:sp>
        <p:nvSpPr>
          <p:cNvPr id="60" name="正方形/長方形 59"/>
          <p:cNvSpPr/>
          <p:nvPr/>
        </p:nvSpPr>
        <p:spPr>
          <a:xfrm>
            <a:off x="3276967" y="3221982"/>
            <a:ext cx="49244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00" dirty="0" smtClean="0">
                <a:solidFill>
                  <a:schemeClr val="accent3"/>
                </a:solidFill>
              </a:rPr>
              <a:t>(^O^)</a:t>
            </a:r>
            <a:endParaRPr lang="ja-JP" altLang="en-US" sz="1000" dirty="0">
              <a:solidFill>
                <a:schemeClr val="accent3"/>
              </a:solidFill>
            </a:endParaRPr>
          </a:p>
        </p:txBody>
      </p:sp>
      <p:sp>
        <p:nvSpPr>
          <p:cNvPr id="61" name="正方形/長方形 60"/>
          <p:cNvSpPr/>
          <p:nvPr/>
        </p:nvSpPr>
        <p:spPr>
          <a:xfrm>
            <a:off x="5570567" y="1991628"/>
            <a:ext cx="47000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00" dirty="0" smtClean="0">
                <a:solidFill>
                  <a:schemeClr val="accent3"/>
                </a:solidFill>
              </a:rPr>
              <a:t>(</a:t>
            </a:r>
            <a:r>
              <a:rPr lang="ja-JP" altLang="en-US" sz="1000" dirty="0" smtClean="0">
                <a:solidFill>
                  <a:schemeClr val="accent3"/>
                </a:solidFill>
              </a:rPr>
              <a:t>・</a:t>
            </a:r>
            <a:r>
              <a:rPr lang="en-US" altLang="ja-JP" sz="1000" dirty="0" smtClean="0">
                <a:solidFill>
                  <a:schemeClr val="accent3"/>
                </a:solidFill>
              </a:rPr>
              <a:t>_</a:t>
            </a:r>
            <a:r>
              <a:rPr lang="ja-JP" altLang="en-US" sz="1000" dirty="0" smtClean="0">
                <a:solidFill>
                  <a:schemeClr val="accent3"/>
                </a:solidFill>
              </a:rPr>
              <a:t>・</a:t>
            </a:r>
            <a:r>
              <a:rPr lang="en-US" altLang="ja-JP" sz="1000" dirty="0" smtClean="0">
                <a:solidFill>
                  <a:schemeClr val="accent3"/>
                </a:solidFill>
              </a:rPr>
              <a:t>)</a:t>
            </a:r>
            <a:endParaRPr lang="ja-JP" altLang="en-US" sz="1000" dirty="0">
              <a:solidFill>
                <a:schemeClr val="accent3"/>
              </a:solidFill>
            </a:endParaRPr>
          </a:p>
        </p:txBody>
      </p:sp>
      <p:sp>
        <p:nvSpPr>
          <p:cNvPr id="62" name="正方形/長方形 61"/>
          <p:cNvSpPr/>
          <p:nvPr/>
        </p:nvSpPr>
        <p:spPr>
          <a:xfrm>
            <a:off x="5421304" y="2628948"/>
            <a:ext cx="47000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00" dirty="0" smtClean="0">
                <a:solidFill>
                  <a:schemeClr val="accent3"/>
                </a:solidFill>
              </a:rPr>
              <a:t>(</a:t>
            </a:r>
            <a:r>
              <a:rPr lang="ja-JP" altLang="en-US" sz="1000" dirty="0" smtClean="0">
                <a:solidFill>
                  <a:schemeClr val="accent3"/>
                </a:solidFill>
              </a:rPr>
              <a:t>・</a:t>
            </a:r>
            <a:r>
              <a:rPr lang="en-US" altLang="ja-JP" sz="1000" dirty="0" smtClean="0">
                <a:solidFill>
                  <a:schemeClr val="accent3"/>
                </a:solidFill>
              </a:rPr>
              <a:t>_</a:t>
            </a:r>
            <a:r>
              <a:rPr lang="ja-JP" altLang="en-US" sz="1000" dirty="0" smtClean="0">
                <a:solidFill>
                  <a:schemeClr val="accent3"/>
                </a:solidFill>
              </a:rPr>
              <a:t>・</a:t>
            </a:r>
            <a:r>
              <a:rPr lang="en-US" altLang="ja-JP" sz="1000" dirty="0" smtClean="0">
                <a:solidFill>
                  <a:schemeClr val="accent3"/>
                </a:solidFill>
              </a:rPr>
              <a:t>)</a:t>
            </a:r>
            <a:endParaRPr lang="ja-JP" altLang="en-US" sz="1000" dirty="0">
              <a:solidFill>
                <a:schemeClr val="accent3"/>
              </a:solidFill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6129259" y="3305304"/>
            <a:ext cx="49244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00" dirty="0" smtClean="0">
                <a:solidFill>
                  <a:schemeClr val="accent3"/>
                </a:solidFill>
              </a:rPr>
              <a:t>(^O^)</a:t>
            </a:r>
            <a:endParaRPr lang="ja-JP" altLang="en-US" sz="1000" dirty="0">
              <a:solidFill>
                <a:schemeClr val="accent3"/>
              </a:solidFill>
            </a:endParaRPr>
          </a:p>
        </p:txBody>
      </p:sp>
      <p:sp>
        <p:nvSpPr>
          <p:cNvPr id="65" name="正方形/長方形 64"/>
          <p:cNvSpPr/>
          <p:nvPr/>
        </p:nvSpPr>
        <p:spPr>
          <a:xfrm>
            <a:off x="5004048" y="5013176"/>
            <a:ext cx="49244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00" dirty="0" smtClean="0">
                <a:solidFill>
                  <a:schemeClr val="accent3"/>
                </a:solidFill>
              </a:rPr>
              <a:t>(^O^)</a:t>
            </a:r>
            <a:endParaRPr lang="ja-JP" altLang="en-US" sz="1000" dirty="0">
              <a:solidFill>
                <a:schemeClr val="accent3"/>
              </a:solidFill>
            </a:endParaRPr>
          </a:p>
        </p:txBody>
      </p:sp>
      <p:sp>
        <p:nvSpPr>
          <p:cNvPr id="66" name="正方形/長方形 65"/>
          <p:cNvSpPr/>
          <p:nvPr/>
        </p:nvSpPr>
        <p:spPr>
          <a:xfrm>
            <a:off x="3730893" y="4596362"/>
            <a:ext cx="60625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00" dirty="0" smtClean="0">
                <a:solidFill>
                  <a:schemeClr val="accent3"/>
                </a:solidFill>
              </a:rPr>
              <a:t>(´</a:t>
            </a:r>
            <a:r>
              <a:rPr lang="ja-JP" altLang="en-US" sz="1000" dirty="0" smtClean="0">
                <a:solidFill>
                  <a:schemeClr val="accent3"/>
                </a:solidFill>
              </a:rPr>
              <a:t>・</a:t>
            </a:r>
            <a:r>
              <a:rPr lang="en-US" altLang="ja-JP" sz="1000" dirty="0" err="1" smtClean="0">
                <a:solidFill>
                  <a:schemeClr val="accent3"/>
                </a:solidFill>
              </a:rPr>
              <a:t>ω</a:t>
            </a:r>
            <a:r>
              <a:rPr lang="ja-JP" altLang="en-US" sz="1000" dirty="0" smtClean="0">
                <a:solidFill>
                  <a:schemeClr val="accent3"/>
                </a:solidFill>
              </a:rPr>
              <a:t>・</a:t>
            </a:r>
            <a:r>
              <a:rPr lang="en-US" altLang="ja-JP" sz="1000" dirty="0" smtClean="0">
                <a:solidFill>
                  <a:schemeClr val="accent3"/>
                </a:solidFill>
              </a:rPr>
              <a:t>`)</a:t>
            </a:r>
            <a:endParaRPr lang="ja-JP" altLang="en-US" sz="1000" dirty="0">
              <a:solidFill>
                <a:schemeClr val="accent3"/>
              </a:solidFill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4263420" y="5445849"/>
            <a:ext cx="49244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00" dirty="0" smtClean="0">
                <a:solidFill>
                  <a:schemeClr val="accent3"/>
                </a:solidFill>
              </a:rPr>
              <a:t>(^O^)</a:t>
            </a:r>
            <a:endParaRPr lang="ja-JP" altLang="en-US" sz="1000" dirty="0">
              <a:solidFill>
                <a:schemeClr val="accent3"/>
              </a:solidFill>
            </a:endParaRPr>
          </a:p>
        </p:txBody>
      </p:sp>
      <p:sp>
        <p:nvSpPr>
          <p:cNvPr id="68" name="正方形/長方形 67"/>
          <p:cNvSpPr/>
          <p:nvPr/>
        </p:nvSpPr>
        <p:spPr>
          <a:xfrm>
            <a:off x="4770054" y="5646937"/>
            <a:ext cx="49244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00" dirty="0" smtClean="0">
                <a:solidFill>
                  <a:schemeClr val="accent3"/>
                </a:solidFill>
              </a:rPr>
              <a:t>(^O^)</a:t>
            </a:r>
            <a:endParaRPr lang="ja-JP" altLang="en-US" sz="1000" dirty="0">
              <a:solidFill>
                <a:schemeClr val="accent3"/>
              </a:solidFill>
            </a:endParaRPr>
          </a:p>
        </p:txBody>
      </p:sp>
      <p:sp>
        <p:nvSpPr>
          <p:cNvPr id="70" name="正方形/長方形 69"/>
          <p:cNvSpPr/>
          <p:nvPr/>
        </p:nvSpPr>
        <p:spPr>
          <a:xfrm>
            <a:off x="5110112" y="5208666"/>
            <a:ext cx="47000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00" dirty="0" smtClean="0">
                <a:solidFill>
                  <a:schemeClr val="accent3"/>
                </a:solidFill>
              </a:rPr>
              <a:t>(</a:t>
            </a:r>
            <a:r>
              <a:rPr lang="ja-JP" altLang="en-US" sz="1000" dirty="0" smtClean="0">
                <a:solidFill>
                  <a:schemeClr val="accent3"/>
                </a:solidFill>
              </a:rPr>
              <a:t>・</a:t>
            </a:r>
            <a:r>
              <a:rPr lang="en-US" altLang="ja-JP" sz="1000" dirty="0" smtClean="0">
                <a:solidFill>
                  <a:schemeClr val="accent3"/>
                </a:solidFill>
              </a:rPr>
              <a:t>_</a:t>
            </a:r>
            <a:r>
              <a:rPr lang="ja-JP" altLang="en-US" sz="1000" dirty="0" smtClean="0">
                <a:solidFill>
                  <a:schemeClr val="accent3"/>
                </a:solidFill>
              </a:rPr>
              <a:t>・</a:t>
            </a:r>
            <a:r>
              <a:rPr lang="en-US" altLang="ja-JP" sz="1000" dirty="0" smtClean="0">
                <a:solidFill>
                  <a:schemeClr val="accent3"/>
                </a:solidFill>
              </a:rPr>
              <a:t>)</a:t>
            </a:r>
            <a:endParaRPr lang="ja-JP" altLang="en-US" sz="1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85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Analysis</a:t>
            </a:r>
            <a:endParaRPr lang="en-US" altLang="ja-JP" dirty="0"/>
          </a:p>
        </p:txBody>
      </p:sp>
      <p:sp>
        <p:nvSpPr>
          <p:cNvPr id="3" name="Rectangle 2"/>
          <p:cNvSpPr/>
          <p:nvPr/>
        </p:nvSpPr>
        <p:spPr>
          <a:xfrm>
            <a:off x="2699792" y="1196752"/>
            <a:ext cx="461068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333333"/>
                </a:solidFill>
                <a:latin typeface="Helvetica Neue" charset="0"/>
              </a:rPr>
              <a:t>1</a:t>
            </a:r>
            <a:r>
              <a:rPr lang="en-US" dirty="0" smtClean="0">
                <a:solidFill>
                  <a:srgbClr val="333333"/>
                </a:solidFill>
                <a:latin typeface="Helvetica Neue" charset="0"/>
              </a:rPr>
              <a:t>)</a:t>
            </a:r>
            <a:r>
              <a:rPr lang="en-US" dirty="0">
                <a:solidFill>
                  <a:srgbClr val="333333"/>
                </a:solidFill>
                <a:latin typeface="Helvetica Neue" charset="0"/>
              </a:rPr>
              <a:t> </a:t>
            </a:r>
            <a:r>
              <a:rPr lang="en-US" dirty="0">
                <a:solidFill>
                  <a:srgbClr val="4078C0"/>
                </a:solidFill>
                <a:latin typeface="Helvetica Neue" charset="0"/>
                <a:hlinkClick r:id="rId2"/>
              </a:rPr>
              <a:t>Data merge</a:t>
            </a:r>
            <a:endParaRPr lang="en-US" dirty="0">
              <a:solidFill>
                <a:srgbClr val="333333"/>
              </a:solidFill>
              <a:latin typeface="Helvetica Neue" charset="0"/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333333"/>
                </a:solidFill>
                <a:latin typeface="Helvetica Neue" charset="0"/>
              </a:rPr>
              <a:t>2</a:t>
            </a:r>
            <a:r>
              <a:rPr lang="en-US" dirty="0" smtClean="0">
                <a:solidFill>
                  <a:srgbClr val="333333"/>
                </a:solidFill>
                <a:latin typeface="Helvetica Neue" charset="0"/>
              </a:rPr>
              <a:t>)</a:t>
            </a:r>
            <a:r>
              <a:rPr lang="en-US" dirty="0">
                <a:solidFill>
                  <a:srgbClr val="333333"/>
                </a:solidFill>
                <a:latin typeface="Helvetica Neue" charset="0"/>
              </a:rPr>
              <a:t> </a:t>
            </a:r>
            <a:r>
              <a:rPr lang="en-US" dirty="0">
                <a:solidFill>
                  <a:srgbClr val="4078C0"/>
                </a:solidFill>
                <a:latin typeface="Helvetica Neue" charset="0"/>
                <a:hlinkClick r:id="rId3"/>
              </a:rPr>
              <a:t>Review language selection</a:t>
            </a:r>
            <a:endParaRPr lang="en-US" dirty="0">
              <a:solidFill>
                <a:srgbClr val="333333"/>
              </a:solidFill>
              <a:latin typeface="Helvetica Neue" charset="0"/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333333"/>
                </a:solidFill>
                <a:latin typeface="Helvetica Neue" charset="0"/>
              </a:rPr>
              <a:t>3) </a:t>
            </a:r>
            <a:r>
              <a:rPr lang="en-US" dirty="0">
                <a:solidFill>
                  <a:srgbClr val="4078C0"/>
                </a:solidFill>
                <a:latin typeface="Helvetica Neue" charset="0"/>
                <a:hlinkClick r:id="rId4" invalidUrl="https://github.com/Kiminaka/airbnb_data_analysis/blob/master/3_Label_review_Alchemy_API .ipynb"/>
              </a:rPr>
              <a:t>Label review</a:t>
            </a:r>
            <a:endParaRPr lang="en-US" dirty="0">
              <a:solidFill>
                <a:srgbClr val="333333"/>
              </a:solidFill>
              <a:latin typeface="Helvetica Neue" charset="0"/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333333"/>
                </a:solidFill>
                <a:latin typeface="Helvetica Neue" charset="0"/>
              </a:rPr>
              <a:t>4) </a:t>
            </a:r>
            <a:r>
              <a:rPr lang="en-US" dirty="0">
                <a:solidFill>
                  <a:srgbClr val="4078C0"/>
                </a:solidFill>
                <a:latin typeface="Helvetica Neue" charset="0"/>
                <a:hlinkClick r:id="rId5"/>
              </a:rPr>
              <a:t>Modeling with Bag of words</a:t>
            </a:r>
            <a:endParaRPr lang="en-US" dirty="0">
              <a:solidFill>
                <a:srgbClr val="333333"/>
              </a:solidFill>
              <a:latin typeface="Helvetica Neue" charset="0"/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333333"/>
                </a:solidFill>
                <a:latin typeface="Helvetica Neue" charset="0"/>
              </a:rPr>
              <a:t>5) </a:t>
            </a:r>
            <a:r>
              <a:rPr lang="en-US" dirty="0">
                <a:solidFill>
                  <a:srgbClr val="4078C0"/>
                </a:solidFill>
                <a:latin typeface="Helvetica Neue" charset="0"/>
                <a:hlinkClick r:id="rId6"/>
              </a:rPr>
              <a:t>Modeling with word2vec</a:t>
            </a:r>
            <a:endParaRPr lang="en-US" dirty="0">
              <a:solidFill>
                <a:srgbClr val="333333"/>
              </a:solidFill>
              <a:latin typeface="Helvetica Neue" charset="0"/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333333"/>
                </a:solidFill>
                <a:latin typeface="Helvetica Neue" charset="0"/>
              </a:rPr>
              <a:t>6) </a:t>
            </a:r>
            <a:r>
              <a:rPr lang="en-US" dirty="0">
                <a:solidFill>
                  <a:srgbClr val="4078C0"/>
                </a:solidFill>
                <a:latin typeface="Helvetica Neue" charset="0"/>
                <a:hlinkClick r:id="rId7"/>
              </a:rPr>
              <a:t>seasonality analysis</a:t>
            </a:r>
            <a:endParaRPr lang="en-US" dirty="0">
              <a:solidFill>
                <a:srgbClr val="333333"/>
              </a:solidFill>
              <a:latin typeface="Helvetica Neue" charset="0"/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333333"/>
                </a:solidFill>
                <a:latin typeface="Helvetica Neue" charset="0"/>
              </a:rPr>
              <a:t>Other </a:t>
            </a:r>
            <a:r>
              <a:rPr lang="en-US" dirty="0" smtClean="0">
                <a:solidFill>
                  <a:srgbClr val="333333"/>
                </a:solidFill>
                <a:latin typeface="Helvetica Neue" charset="0"/>
              </a:rPr>
              <a:t>:</a:t>
            </a:r>
            <a:r>
              <a:rPr lang="en-US" dirty="0">
                <a:solidFill>
                  <a:srgbClr val="333333"/>
                </a:solidFill>
                <a:latin typeface="Helvetica Neue" charset="0"/>
              </a:rPr>
              <a:t> </a:t>
            </a:r>
            <a:r>
              <a:rPr lang="en-US" dirty="0">
                <a:solidFill>
                  <a:srgbClr val="4078C0"/>
                </a:solidFill>
                <a:latin typeface="Helvetica Neue" charset="0"/>
                <a:hlinkClick r:id="rId8"/>
              </a:rPr>
              <a:t>Topic modeling and word clouds</a:t>
            </a:r>
            <a:r>
              <a:rPr lang="en-US" dirty="0">
                <a:solidFill>
                  <a:srgbClr val="333333"/>
                </a:solidFill>
                <a:latin typeface="Helvetica Neue" charset="0"/>
              </a:rPr>
              <a:t> </a:t>
            </a:r>
            <a:endParaRPr lang="en-US" dirty="0" smtClean="0">
              <a:solidFill>
                <a:srgbClr val="333333"/>
              </a:solidFill>
              <a:latin typeface="Helvetica Neue" charset="0"/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333333"/>
                </a:solidFill>
                <a:latin typeface="Helvetica Neue" charset="0"/>
              </a:rPr>
              <a:t>Other : </a:t>
            </a:r>
            <a:r>
              <a:rPr lang="en-US" dirty="0" smtClean="0">
                <a:solidFill>
                  <a:srgbClr val="4078C0"/>
                </a:solidFill>
                <a:latin typeface="Helvetica Neue" charset="0"/>
                <a:hlinkClick r:id="rId9"/>
              </a:rPr>
              <a:t>Who </a:t>
            </a:r>
            <a:r>
              <a:rPr lang="en-US" dirty="0">
                <a:solidFill>
                  <a:srgbClr val="4078C0"/>
                </a:solidFill>
                <a:latin typeface="Helvetica Neue" charset="0"/>
                <a:hlinkClick r:id="rId9"/>
              </a:rPr>
              <a:t>are the host?</a:t>
            </a:r>
            <a:endParaRPr lang="en-US" b="0" i="0" dirty="0">
              <a:solidFill>
                <a:srgbClr val="333333"/>
              </a:solidFill>
              <a:effectLst/>
              <a:latin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44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テキスト ボックス 26"/>
          <p:cNvSpPr txBox="1"/>
          <p:nvPr/>
        </p:nvSpPr>
        <p:spPr>
          <a:xfrm>
            <a:off x="704190" y="4317842"/>
            <a:ext cx="4227850" cy="17697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kumimoji="0" lang="en-US" altLang="ja-JP" sz="1200" b="1" u="sng" kern="0" dirty="0" smtClean="0"/>
              <a:t>How I do it:</a:t>
            </a:r>
          </a:p>
          <a:p>
            <a:pPr marL="228600" indent="-228600">
              <a:spcBef>
                <a:spcPts val="600"/>
              </a:spcBef>
              <a:buFont typeface="+mj-lt"/>
              <a:buAutoNum type="arabicPeriod"/>
            </a:pPr>
            <a:r>
              <a:rPr kumimoji="0" lang="en-US" altLang="ja-JP" sz="1200" kern="0" dirty="0" smtClean="0"/>
              <a:t>Use Flask to make a minimum viable site</a:t>
            </a:r>
          </a:p>
          <a:p>
            <a:pPr marL="228600" indent="-228600">
              <a:spcBef>
                <a:spcPts val="600"/>
              </a:spcBef>
              <a:buFont typeface="+mj-lt"/>
              <a:buAutoNum type="arabicPeriod"/>
            </a:pPr>
            <a:r>
              <a:rPr kumimoji="0" lang="en-US" altLang="ja-JP" sz="1200" kern="0" dirty="0" smtClean="0"/>
              <a:t>Use Kimono lab to scrape reviews from a given </a:t>
            </a:r>
            <a:r>
              <a:rPr kumimoji="0" lang="en-US" altLang="ja-JP" sz="1200" kern="0" dirty="0" err="1" smtClean="0"/>
              <a:t>url</a:t>
            </a:r>
            <a:endParaRPr kumimoji="0" lang="en-US" altLang="ja-JP" sz="1200" kern="0" dirty="0" smtClean="0"/>
          </a:p>
          <a:p>
            <a:pPr marL="228600" indent="-228600">
              <a:spcBef>
                <a:spcPts val="600"/>
              </a:spcBef>
              <a:buFont typeface="+mj-lt"/>
              <a:buAutoNum type="arabicPeriod"/>
            </a:pPr>
            <a:r>
              <a:rPr kumimoji="0" lang="en-US" altLang="ja-JP" sz="1200" kern="0" dirty="0" smtClean="0"/>
              <a:t>Use my trained model to predict sentiment of the reviews</a:t>
            </a:r>
          </a:p>
          <a:p>
            <a:pPr marL="228600" indent="-228600">
              <a:spcBef>
                <a:spcPts val="600"/>
              </a:spcBef>
              <a:buFont typeface="+mj-lt"/>
              <a:buAutoNum type="arabicPeriod"/>
            </a:pPr>
            <a:r>
              <a:rPr kumimoji="0" lang="en-US" altLang="ja-JP" sz="1200" kern="0" dirty="0" smtClean="0"/>
              <a:t>If </a:t>
            </a:r>
            <a:r>
              <a:rPr kumimoji="0" lang="en-US" altLang="ja-JP" sz="1200" kern="0" dirty="0" err="1" smtClean="0"/>
              <a:t>len</a:t>
            </a:r>
            <a:r>
              <a:rPr kumimoji="0" lang="en-US" altLang="ja-JP" sz="1200" kern="0" dirty="0" smtClean="0"/>
              <a:t>(negative reviews) is 0: direct to “Good to go” page</a:t>
            </a:r>
          </a:p>
          <a:p>
            <a:pPr>
              <a:spcBef>
                <a:spcPts val="600"/>
              </a:spcBef>
            </a:pPr>
            <a:r>
              <a:rPr kumimoji="0" lang="en-US" altLang="ja-JP" sz="1200" kern="0" dirty="0" smtClean="0"/>
              <a:t>     Otherwise, output negative reviews on “Oh no” page</a:t>
            </a:r>
            <a:endParaRPr kumimoji="0" lang="ja-JP" altLang="en-US" sz="1200" kern="0" dirty="0" smtClean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Further Research: Data Product</a:t>
            </a:r>
            <a:endParaRPr lang="en-US" altLang="ja-JP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1"/>
          </p:nvPr>
        </p:nvSpPr>
        <p:spPr>
          <a:xfrm>
            <a:off x="457199" y="800100"/>
            <a:ext cx="8318195" cy="540000"/>
          </a:xfrm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en-US" altLang="ja-JP" sz="1600" dirty="0" smtClean="0"/>
              <a:t>A simple site that tells if the </a:t>
            </a:r>
            <a:r>
              <a:rPr lang="en-US" altLang="ja-JP" sz="1600" dirty="0" err="1" smtClean="0"/>
              <a:t>Airbnb</a:t>
            </a:r>
            <a:r>
              <a:rPr lang="en-US" altLang="ja-JP" sz="1600" dirty="0" smtClean="0"/>
              <a:t> room has potential risks </a:t>
            </a:r>
            <a:endParaRPr lang="ja-JP" altLang="en-US" sz="1600" dirty="0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90" y="1778599"/>
            <a:ext cx="3344241" cy="2389444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469" y="1778599"/>
            <a:ext cx="2763835" cy="1181610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469" y="3062290"/>
            <a:ext cx="2792641" cy="3029791"/>
          </a:xfrm>
          <a:prstGeom prst="rect">
            <a:avLst/>
          </a:prstGeom>
        </p:spPr>
      </p:pic>
      <p:sp>
        <p:nvSpPr>
          <p:cNvPr id="24" name="正方形/長方形 23"/>
          <p:cNvSpPr/>
          <p:nvPr/>
        </p:nvSpPr>
        <p:spPr bwMode="auto">
          <a:xfrm>
            <a:off x="5338593" y="1412776"/>
            <a:ext cx="1224136" cy="21602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  <a:extLst/>
        </p:spPr>
        <p:txBody>
          <a:bodyPr wrap="none" tIns="36000" bIns="3600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Output page</a:t>
            </a:r>
            <a:endParaRPr kumimoji="0" lang="ja-JP" altLang="en-US" sz="1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5" name="正方形/長方形 24"/>
          <p:cNvSpPr/>
          <p:nvPr/>
        </p:nvSpPr>
        <p:spPr bwMode="auto">
          <a:xfrm>
            <a:off x="704190" y="1410037"/>
            <a:ext cx="1215809" cy="21602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  <a:extLst/>
        </p:spPr>
        <p:txBody>
          <a:bodyPr wrap="none" tIns="36000" bIns="3600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Input page</a:t>
            </a:r>
            <a:endParaRPr kumimoji="0" lang="ja-JP" altLang="en-US" sz="1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597" y="4463660"/>
            <a:ext cx="837797" cy="338552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03" y="4802212"/>
            <a:ext cx="393895" cy="393895"/>
          </a:xfrm>
          <a:prstGeom prst="rect">
            <a:avLst/>
          </a:prstGeom>
        </p:spPr>
      </p:pic>
      <p:cxnSp>
        <p:nvCxnSpPr>
          <p:cNvPr id="6" name="カギ線コネクタ 5"/>
          <p:cNvCxnSpPr>
            <a:stCxn id="14" idx="3"/>
            <a:endCxn id="21" idx="1"/>
          </p:cNvCxnSpPr>
          <p:nvPr/>
        </p:nvCxnSpPr>
        <p:spPr>
          <a:xfrm flipV="1">
            <a:off x="4048431" y="2369404"/>
            <a:ext cx="1297038" cy="603917"/>
          </a:xfrm>
          <a:prstGeom prst="bentConnector3">
            <a:avLst/>
          </a:prstGeom>
          <a:ln>
            <a:solidFill>
              <a:schemeClr val="bg2"/>
            </a:solidFill>
            <a:headEnd type="none" w="med" len="med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カギ線コネクタ 27"/>
          <p:cNvCxnSpPr>
            <a:stCxn id="14" idx="3"/>
          </p:cNvCxnSpPr>
          <p:nvPr/>
        </p:nvCxnSpPr>
        <p:spPr>
          <a:xfrm>
            <a:off x="4048431" y="2973321"/>
            <a:ext cx="1297038" cy="1029304"/>
          </a:xfrm>
          <a:prstGeom prst="bentConnector3">
            <a:avLst/>
          </a:prstGeom>
          <a:ln>
            <a:solidFill>
              <a:schemeClr val="bg2"/>
            </a:solidFill>
            <a:headEnd type="none" w="med" len="med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正方形/長方形 28"/>
          <p:cNvSpPr/>
          <p:nvPr/>
        </p:nvSpPr>
        <p:spPr>
          <a:xfrm>
            <a:off x="4791815" y="3728065"/>
            <a:ext cx="4828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ja-JP" sz="1200" kern="0" smtClean="0"/>
              <a:t>Risk</a:t>
            </a:r>
            <a:endParaRPr lang="ja-JP" altLang="en-US" sz="1200" dirty="0"/>
          </a:p>
        </p:txBody>
      </p:sp>
      <p:sp>
        <p:nvSpPr>
          <p:cNvPr id="30" name="正方形/長方形 29"/>
          <p:cNvSpPr/>
          <p:nvPr/>
        </p:nvSpPr>
        <p:spPr>
          <a:xfrm>
            <a:off x="4701727" y="2073296"/>
            <a:ext cx="6623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ja-JP" sz="1200" kern="0" smtClean="0"/>
              <a:t>No risk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3890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Further Research: Other </a:t>
            </a:r>
            <a:r>
              <a:rPr lang="en-US" altLang="ja-JP" dirty="0" err="1" smtClean="0"/>
              <a:t>todo</a:t>
            </a:r>
            <a:endParaRPr lang="en-US" altLang="ja-JP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51520" y="1129675"/>
            <a:ext cx="8568952" cy="400109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kumimoji="0" lang="en-US" altLang="ja-JP" sz="1500" b="1" kern="0" dirty="0"/>
              <a:t>Label review data with model trained with competitor </a:t>
            </a:r>
            <a:r>
              <a:rPr kumimoji="0" lang="en-US" altLang="ja-JP" sz="1500" b="1" kern="0" dirty="0" smtClean="0"/>
              <a:t>sites</a:t>
            </a:r>
          </a:p>
          <a:p>
            <a:pPr marL="685800" lvl="1" indent="-228600">
              <a:spcBef>
                <a:spcPts val="600"/>
              </a:spcBef>
              <a:buFont typeface="+mj-lt"/>
              <a:buAutoNum type="arabicPeriod"/>
            </a:pPr>
            <a:r>
              <a:rPr kumimoji="0" lang="en-US" altLang="ja-JP" sz="1200" kern="0" dirty="0" smtClean="0"/>
              <a:t>Use Trip Advisor review data</a:t>
            </a:r>
          </a:p>
          <a:p>
            <a:pPr marL="685800" lvl="1" indent="-228600">
              <a:spcBef>
                <a:spcPts val="600"/>
              </a:spcBef>
              <a:buFont typeface="+mj-lt"/>
              <a:buAutoNum type="arabicPeriod"/>
            </a:pPr>
            <a:r>
              <a:rPr kumimoji="0" lang="en-US" altLang="ja-JP" sz="1200" kern="0" dirty="0" smtClean="0"/>
              <a:t>Label 4 and 5 as positive, 3 as neutral, 1 and 2 as negative</a:t>
            </a:r>
          </a:p>
          <a:p>
            <a:pPr marL="685800" lvl="1" indent="-228600">
              <a:spcBef>
                <a:spcPts val="600"/>
              </a:spcBef>
              <a:buFont typeface="+mj-lt"/>
              <a:buAutoNum type="arabicPeriod"/>
            </a:pPr>
            <a:r>
              <a:rPr kumimoji="0" lang="en-US" altLang="ja-JP" sz="1200" kern="0" dirty="0" smtClean="0"/>
              <a:t>Train the model and apply it to </a:t>
            </a:r>
            <a:r>
              <a:rPr kumimoji="0" lang="en-US" altLang="ja-JP" sz="1200" kern="0" dirty="0" err="1" smtClean="0"/>
              <a:t>Airbnb</a:t>
            </a:r>
            <a:r>
              <a:rPr kumimoji="0" lang="en-US" altLang="ja-JP" sz="1200" kern="0" dirty="0" smtClean="0"/>
              <a:t> review data</a:t>
            </a:r>
          </a:p>
          <a:p>
            <a:pPr marL="685800" lvl="1" indent="-228600">
              <a:spcBef>
                <a:spcPts val="600"/>
              </a:spcBef>
              <a:buFont typeface="+mj-lt"/>
              <a:buAutoNum type="arabicPeriod"/>
            </a:pPr>
            <a:endParaRPr kumimoji="0" lang="en-US" altLang="ja-JP" sz="1200" kern="0" dirty="0" smtClean="0"/>
          </a:p>
          <a:p>
            <a:pPr>
              <a:spcBef>
                <a:spcPts val="600"/>
              </a:spcBef>
            </a:pPr>
            <a:r>
              <a:rPr kumimoji="0" lang="en-US" altLang="ja-JP" sz="1500" b="1" kern="0" dirty="0"/>
              <a:t>Visualize on </a:t>
            </a:r>
            <a:r>
              <a:rPr kumimoji="0" lang="en-US" altLang="ja-JP" sz="1500" b="1" kern="0" dirty="0" smtClean="0"/>
              <a:t>map</a:t>
            </a:r>
          </a:p>
          <a:p>
            <a:pPr marL="685800" lvl="1" indent="-228600">
              <a:spcBef>
                <a:spcPts val="600"/>
              </a:spcBef>
              <a:buFont typeface="+mj-lt"/>
              <a:buAutoNum type="arabicPeriod"/>
            </a:pPr>
            <a:r>
              <a:rPr kumimoji="0" lang="en-US" altLang="ja-JP" sz="1200" kern="0" dirty="0"/>
              <a:t>Learn </a:t>
            </a:r>
            <a:r>
              <a:rPr kumimoji="0" lang="en-US" altLang="ja-JP" sz="1200" kern="0" dirty="0" smtClean="0">
                <a:hlinkClick r:id="rId2"/>
              </a:rPr>
              <a:t>Vincent</a:t>
            </a:r>
            <a:r>
              <a:rPr kumimoji="0" lang="en-US" altLang="ja-JP" sz="1200" kern="0" dirty="0" smtClean="0"/>
              <a:t> library</a:t>
            </a:r>
          </a:p>
          <a:p>
            <a:pPr marL="685800" lvl="1" indent="-228600">
              <a:spcBef>
                <a:spcPts val="600"/>
              </a:spcBef>
              <a:buFont typeface="+mj-lt"/>
              <a:buAutoNum type="arabicPeriod"/>
            </a:pPr>
            <a:r>
              <a:rPr kumimoji="0" lang="en-US" altLang="ja-JP" sz="1200" kern="0" dirty="0" smtClean="0"/>
              <a:t>Visualize price range/sentiment/number of reviews based on </a:t>
            </a:r>
            <a:r>
              <a:rPr kumimoji="0" lang="en-US" altLang="ja-JP" sz="1200" kern="0" dirty="0" err="1" smtClean="0"/>
              <a:t>zipcode</a:t>
            </a:r>
            <a:r>
              <a:rPr kumimoji="0" lang="en-US" altLang="ja-JP" sz="1200" kern="0" dirty="0" smtClean="0"/>
              <a:t> or address</a:t>
            </a:r>
          </a:p>
          <a:p>
            <a:pPr marL="685800" lvl="1" indent="-228600">
              <a:spcBef>
                <a:spcPts val="600"/>
              </a:spcBef>
              <a:buFont typeface="+mj-lt"/>
              <a:buAutoNum type="arabicPeriod"/>
            </a:pPr>
            <a:endParaRPr kumimoji="0" lang="en-US" altLang="ja-JP" sz="1200" kern="0" dirty="0" smtClean="0"/>
          </a:p>
          <a:p>
            <a:pPr marL="685800" lvl="1" indent="-228600">
              <a:spcBef>
                <a:spcPts val="600"/>
              </a:spcBef>
              <a:buFont typeface="+mj-lt"/>
              <a:buAutoNum type="arabicPeriod"/>
            </a:pPr>
            <a:endParaRPr kumimoji="0" lang="en-US" altLang="ja-JP" sz="1200" kern="0" dirty="0"/>
          </a:p>
          <a:p>
            <a:pPr>
              <a:spcBef>
                <a:spcPts val="600"/>
              </a:spcBef>
            </a:pPr>
            <a:r>
              <a:rPr kumimoji="0" lang="en-US" altLang="ja-JP" sz="1500" b="1" kern="0" dirty="0"/>
              <a:t>Feature selection and </a:t>
            </a:r>
            <a:r>
              <a:rPr kumimoji="0" lang="en-US" altLang="ja-JP" sz="1500" b="1" kern="0" dirty="0" smtClean="0"/>
              <a:t>engineering with </a:t>
            </a:r>
            <a:r>
              <a:rPr kumimoji="0" lang="en-US" altLang="ja-JP" sz="1500" b="1" kern="0" dirty="0"/>
              <a:t>regression problems</a:t>
            </a:r>
          </a:p>
          <a:p>
            <a:pPr marL="685800" lvl="1" indent="-228600">
              <a:spcBef>
                <a:spcPts val="600"/>
              </a:spcBef>
              <a:buFont typeface="Arial" charset="0"/>
              <a:buChar char="•"/>
            </a:pPr>
            <a:r>
              <a:rPr kumimoji="0" lang="en-US" altLang="ja-JP" sz="1200" kern="0" dirty="0" smtClean="0"/>
              <a:t>Run regression analysis making price/number of reviews as y and other attributes (# rooms, location, sentiment </a:t>
            </a:r>
            <a:r>
              <a:rPr kumimoji="0" lang="en-US" altLang="ja-JP" sz="1200" kern="0" dirty="0" err="1" smtClean="0"/>
              <a:t>etc</a:t>
            </a:r>
            <a:r>
              <a:rPr kumimoji="0" lang="en-US" altLang="ja-JP" sz="1200" kern="0" dirty="0" smtClean="0"/>
              <a:t>) as predictors</a:t>
            </a:r>
          </a:p>
          <a:p>
            <a:pPr marL="685800" lvl="1" indent="-228600">
              <a:spcBef>
                <a:spcPts val="600"/>
              </a:spcBef>
              <a:buFont typeface="Arial" charset="0"/>
              <a:buChar char="•"/>
            </a:pPr>
            <a:r>
              <a:rPr kumimoji="0" lang="en-US" altLang="ja-JP" sz="1200" kern="0" dirty="0" smtClean="0"/>
              <a:t>Try feature engineering and selection with </a:t>
            </a:r>
            <a:r>
              <a:rPr kumimoji="0" lang="en-US" altLang="ja-JP" sz="1200" kern="0" dirty="0" err="1" smtClean="0"/>
              <a:t>Statsmodel</a:t>
            </a:r>
            <a:r>
              <a:rPr kumimoji="0" lang="en-US" altLang="ja-JP" sz="1200" kern="0" dirty="0" smtClean="0"/>
              <a:t> and </a:t>
            </a:r>
            <a:r>
              <a:rPr kumimoji="0" lang="en-US" altLang="ja-JP" sz="1200" kern="0" dirty="0" err="1" smtClean="0"/>
              <a:t>Sklearn</a:t>
            </a:r>
            <a:endParaRPr kumimoji="0" lang="en-US" altLang="ja-JP" sz="1200" kern="0" dirty="0" smtClean="0"/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kumimoji="0" lang="ja-JP" altLang="en-US" sz="1200" kern="0" dirty="0" smtClean="0"/>
          </a:p>
        </p:txBody>
      </p:sp>
    </p:spTree>
    <p:extLst>
      <p:ext uri="{BB962C8B-B14F-4D97-AF65-F5344CB8AC3E}">
        <p14:creationId xmlns:p14="http://schemas.microsoft.com/office/powerpoint/2010/main" val="72780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search_subbrand">
  <a:themeElements>
    <a:clrScheme name="楽天リサーチカラー">
      <a:dk1>
        <a:sysClr val="windowText" lastClr="000000"/>
      </a:dk1>
      <a:lt1>
        <a:sysClr val="window" lastClr="FFFFFF"/>
      </a:lt1>
      <a:dk2>
        <a:srgbClr val="D9D9D9"/>
      </a:dk2>
      <a:lt2>
        <a:srgbClr val="7F7F7F"/>
      </a:lt2>
      <a:accent1>
        <a:srgbClr val="558ED5"/>
      </a:accent1>
      <a:accent2>
        <a:srgbClr val="C6D9F1"/>
      </a:accent2>
      <a:accent3>
        <a:srgbClr val="BF0000"/>
      </a:accent3>
      <a:accent4>
        <a:srgbClr val="FFBFBF"/>
      </a:accent4>
      <a:accent5>
        <a:srgbClr val="1F497D"/>
      </a:accent5>
      <a:accent6>
        <a:srgbClr val="0078BE"/>
      </a:accent6>
      <a:hlink>
        <a:srgbClr val="F06E5A"/>
      </a:hlink>
      <a:folHlink>
        <a:srgbClr val="C8DC46"/>
      </a:folHlink>
    </a:clrScheme>
    <a:fontScheme name="ユーザー定義 6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>
          <a:solidFill>
            <a:schemeClr val="tx1"/>
          </a:solidFill>
        </a:ln>
        <a:effectLst/>
        <a:extLst/>
      </a:spPr>
      <a:bodyPr wrap="none"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smtClean="0">
            <a:ln>
              <a:noFill/>
            </a:ln>
            <a:solidFill>
              <a:sysClr val="windowText" lastClr="000000"/>
            </a:solidFill>
            <a:effectLst/>
            <a:uLnTx/>
            <a:uFillTx/>
          </a:defRPr>
        </a:defPPr>
      </a:lst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F3D7EE6106C4954E9672A72418B39FE8" ma:contentTypeVersion="2" ma:contentTypeDescription="新しいドキュメントを作成します。" ma:contentTypeScope="" ma:versionID="ee8d2ad0114e6e9863d917b3c90e602c">
  <xsd:schema xmlns:xsd="http://www.w3.org/2001/XMLSchema" xmlns:p="http://schemas.microsoft.com/office/2006/metadata/properties" xmlns:ns2="61EED7F3-C406-4E95-9672-A72418B39FE8" targetNamespace="http://schemas.microsoft.com/office/2006/metadata/properties" ma:root="true" ma:fieldsID="ce4b8d00a6b6e939d266cb3f980c71c7" ns2:_="">
    <xsd:import namespace="61EED7F3-C406-4E95-9672-A72418B39FE8"/>
    <xsd:element name="properties">
      <xsd:complexType>
        <xsd:sequence>
          <xsd:element name="documentManagement">
            <xsd:complexType>
              <xsd:all>
                <xsd:element ref="ns2:SPSDescription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61EED7F3-C406-4E95-9672-A72418B39FE8" elementFormDefault="qualified">
    <xsd:import namespace="http://schemas.microsoft.com/office/2006/documentManagement/types"/>
    <xsd:element name="SPSDescription" ma:index="8" nillable="true" ma:displayName="Description" ma:internalName="SPSDescription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>
    <SPSDescription xmlns="61EED7F3-C406-4E95-9672-A72418B39FE8" xsi:nil="true"/>
  </documentManagement>
</p:properties>
</file>

<file path=customXml/itemProps1.xml><?xml version="1.0" encoding="utf-8"?>
<ds:datastoreItem xmlns:ds="http://schemas.openxmlformats.org/officeDocument/2006/customXml" ds:itemID="{E61C4D33-5F6E-485F-A4D8-0B6A0A676B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EED7F3-C406-4E95-9672-A72418B39FE8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BA5F632A-EC26-4528-97AD-6FC34B6EC6B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08E393-19DE-4D81-A266-4694CB1D3F4F}">
  <ds:schemaRefs>
    <ds:schemaRef ds:uri="http://purl.org/dc/terms/"/>
    <ds:schemaRef ds:uri="61EED7F3-C406-4E95-9672-A72418B39FE8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Research_subbrand</Template>
  <TotalTime>6458</TotalTime>
  <Words>430</Words>
  <Application>Microsoft Macintosh PowerPoint</Application>
  <PresentationFormat>On-screen Show (4:3)</PresentationFormat>
  <Paragraphs>99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Helvetica Neue</vt:lpstr>
      <vt:lpstr>ＭＳ Ｐゴシック</vt:lpstr>
      <vt:lpstr>ＭＳ ゴシック</vt:lpstr>
      <vt:lpstr>Wingdings</vt:lpstr>
      <vt:lpstr>Research_subbrand</vt:lpstr>
      <vt:lpstr>Mad Sentiment Analysis on Airbnb Data</vt:lpstr>
      <vt:lpstr>Motivation/Issue</vt:lpstr>
      <vt:lpstr>Motivation/Issue</vt:lpstr>
      <vt:lpstr>Project Overview</vt:lpstr>
      <vt:lpstr>Analysis</vt:lpstr>
      <vt:lpstr>Further Research: Data Product</vt:lpstr>
      <vt:lpstr>Further Research: Other todo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</dc:title>
  <dc:creator>楽天株式会社</dc:creator>
  <cp:lastModifiedBy>Microsoft Office ユーザー</cp:lastModifiedBy>
  <cp:revision>178</cp:revision>
  <cp:lastPrinted>2015-12-13T20:32:34Z</cp:lastPrinted>
  <dcterms:created xsi:type="dcterms:W3CDTF">2013-03-28T06:11:06Z</dcterms:created>
  <dcterms:modified xsi:type="dcterms:W3CDTF">2016-01-24T08:01:07Z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0x010100F3D7EE6106C4954E9672A72418B39FE8</vt:lpwstr>
  </property>
</Properties>
</file>